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4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417" r:id="rId2"/>
    <p:sldId id="420" r:id="rId3"/>
    <p:sldId id="744" r:id="rId4"/>
    <p:sldId id="1407" r:id="rId5"/>
    <p:sldId id="1408" r:id="rId6"/>
    <p:sldId id="1409" r:id="rId7"/>
    <p:sldId id="1410" r:id="rId8"/>
    <p:sldId id="1411" r:id="rId9"/>
    <p:sldId id="1412" r:id="rId10"/>
    <p:sldId id="1413" r:id="rId11"/>
    <p:sldId id="1414" r:id="rId12"/>
    <p:sldId id="1415" r:id="rId13"/>
    <p:sldId id="1416" r:id="rId14"/>
    <p:sldId id="1417" r:id="rId15"/>
    <p:sldId id="1418" r:id="rId16"/>
    <p:sldId id="1419" r:id="rId17"/>
    <p:sldId id="1420" r:id="rId18"/>
    <p:sldId id="1421" r:id="rId19"/>
    <p:sldId id="1422" r:id="rId20"/>
    <p:sldId id="1423" r:id="rId21"/>
    <p:sldId id="1424" r:id="rId22"/>
    <p:sldId id="1425" r:id="rId23"/>
    <p:sldId id="1426" r:id="rId24"/>
    <p:sldId id="1427" r:id="rId25"/>
    <p:sldId id="1428" r:id="rId26"/>
    <p:sldId id="1429" r:id="rId27"/>
    <p:sldId id="1430" r:id="rId28"/>
    <p:sldId id="1431" r:id="rId29"/>
    <p:sldId id="1432" r:id="rId30"/>
    <p:sldId id="1433" r:id="rId31"/>
    <p:sldId id="1435" r:id="rId32"/>
    <p:sldId id="1434" r:id="rId33"/>
    <p:sldId id="1436" r:id="rId34"/>
    <p:sldId id="1437" r:id="rId35"/>
    <p:sldId id="1438" r:id="rId36"/>
    <p:sldId id="1439" r:id="rId37"/>
    <p:sldId id="1440" r:id="rId38"/>
    <p:sldId id="1441" r:id="rId39"/>
    <p:sldId id="1442" r:id="rId40"/>
    <p:sldId id="1443" r:id="rId41"/>
    <p:sldId id="144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05B0F0"/>
    <a:srgbClr val="FF0000"/>
    <a:srgbClr val="0000FF"/>
    <a:srgbClr val="EC5F74"/>
    <a:srgbClr val="FFBA55"/>
    <a:srgbClr val="F4A2AE"/>
    <a:srgbClr val="F18870"/>
    <a:srgbClr val="56CA95"/>
    <a:srgbClr val="58B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11" autoAdjust="0"/>
    <p:restoredTop sz="96104"/>
  </p:normalViewPr>
  <p:slideViewPr>
    <p:cSldViewPr snapToGrid="0">
      <p:cViewPr varScale="1">
        <p:scale>
          <a:sx n="99" d="100"/>
          <a:sy n="99" d="100"/>
        </p:scale>
        <p:origin x="208" y="6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em:corei7mm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186167518533869"/>
          <c:y val="7.8184148916456836E-2"/>
          <c:w val="0.84526557535571212"/>
          <c:h val="0.78014897968550601"/>
        </c:manualLayout>
      </c:layout>
      <c:lineChart>
        <c:grouping val="standard"/>
        <c:varyColors val="0"/>
        <c:ser>
          <c:idx val="0"/>
          <c:order val="0"/>
          <c:tx>
            <c:strRef>
              <c:f>data!$B$1</c:f>
              <c:strCache>
                <c:ptCount val="1"/>
                <c:pt idx="0">
                  <c:v>jki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triangle"/>
            <c:size val="8"/>
            <c:spPr>
              <a:solidFill>
                <a:srgbClr val="C00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data!$B$2:$B$15</c:f>
              <c:numCache>
                <c:formatCode>General</c:formatCode>
                <c:ptCount val="14"/>
                <c:pt idx="0">
                  <c:v>4.8</c:v>
                </c:pt>
                <c:pt idx="1">
                  <c:v>4.68</c:v>
                </c:pt>
                <c:pt idx="2">
                  <c:v>4.6499999999999977</c:v>
                </c:pt>
                <c:pt idx="3">
                  <c:v>4.8</c:v>
                </c:pt>
                <c:pt idx="4">
                  <c:v>6.84</c:v>
                </c:pt>
                <c:pt idx="5">
                  <c:v>15.03</c:v>
                </c:pt>
                <c:pt idx="6">
                  <c:v>22.78</c:v>
                </c:pt>
                <c:pt idx="7">
                  <c:v>29.39</c:v>
                </c:pt>
                <c:pt idx="8">
                  <c:v>40.39</c:v>
                </c:pt>
                <c:pt idx="9">
                  <c:v>57.06</c:v>
                </c:pt>
                <c:pt idx="10">
                  <c:v>60.54</c:v>
                </c:pt>
                <c:pt idx="11">
                  <c:v>63.33</c:v>
                </c:pt>
                <c:pt idx="12">
                  <c:v>65.61</c:v>
                </c:pt>
                <c:pt idx="13">
                  <c:v>67.489999999999995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35-3244-902E-CD3488F1BB24}"/>
            </c:ext>
          </c:extLst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kji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diamond"/>
            <c:size val="9"/>
            <c:spPr>
              <a:solidFill>
                <a:srgbClr val="C00000"/>
              </a:solidFill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data!$C$2:$C$15</c:f>
              <c:numCache>
                <c:formatCode>General</c:formatCode>
                <c:ptCount val="14"/>
                <c:pt idx="0">
                  <c:v>4.83</c:v>
                </c:pt>
                <c:pt idx="1">
                  <c:v>4.72</c:v>
                </c:pt>
                <c:pt idx="2">
                  <c:v>4.6399999999999997</c:v>
                </c:pt>
                <c:pt idx="3">
                  <c:v>4.6899999999999986</c:v>
                </c:pt>
                <c:pt idx="4">
                  <c:v>6.83</c:v>
                </c:pt>
                <c:pt idx="5">
                  <c:v>15.1</c:v>
                </c:pt>
                <c:pt idx="6">
                  <c:v>22.68</c:v>
                </c:pt>
                <c:pt idx="7">
                  <c:v>29.18</c:v>
                </c:pt>
                <c:pt idx="8">
                  <c:v>40.26</c:v>
                </c:pt>
                <c:pt idx="9">
                  <c:v>57.02</c:v>
                </c:pt>
                <c:pt idx="10">
                  <c:v>60.53</c:v>
                </c:pt>
                <c:pt idx="11">
                  <c:v>63.34</c:v>
                </c:pt>
                <c:pt idx="12">
                  <c:v>65.62</c:v>
                </c:pt>
                <c:pt idx="13">
                  <c:v>67.53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35-3244-902E-CD3488F1BB24}"/>
            </c:ext>
          </c:extLst>
        </c:ser>
        <c:ser>
          <c:idx val="2"/>
          <c:order val="2"/>
          <c:tx>
            <c:strRef>
              <c:f>data!$D$1</c:f>
              <c:strCache>
                <c:ptCount val="1"/>
                <c:pt idx="0">
                  <c:v>ijk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diamond"/>
            <c:size val="8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data!$D$2:$D$15</c:f>
              <c:numCache>
                <c:formatCode>General</c:formatCode>
                <c:ptCount val="14"/>
                <c:pt idx="0">
                  <c:v>3.75</c:v>
                </c:pt>
                <c:pt idx="1">
                  <c:v>4.08</c:v>
                </c:pt>
                <c:pt idx="2">
                  <c:v>4.33</c:v>
                </c:pt>
                <c:pt idx="3">
                  <c:v>4.45</c:v>
                </c:pt>
                <c:pt idx="4">
                  <c:v>4.45</c:v>
                </c:pt>
                <c:pt idx="5">
                  <c:v>4.45</c:v>
                </c:pt>
                <c:pt idx="6">
                  <c:v>4.45</c:v>
                </c:pt>
                <c:pt idx="7">
                  <c:v>4.47</c:v>
                </c:pt>
                <c:pt idx="8">
                  <c:v>7.73</c:v>
                </c:pt>
                <c:pt idx="9">
                  <c:v>18.77</c:v>
                </c:pt>
                <c:pt idx="10">
                  <c:v>20.36</c:v>
                </c:pt>
                <c:pt idx="11">
                  <c:v>21.67</c:v>
                </c:pt>
                <c:pt idx="12">
                  <c:v>22.76</c:v>
                </c:pt>
                <c:pt idx="13">
                  <c:v>23.71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535-3244-902E-CD3488F1BB24}"/>
            </c:ext>
          </c:extLst>
        </c:ser>
        <c:ser>
          <c:idx val="3"/>
          <c:order val="3"/>
          <c:tx>
            <c:strRef>
              <c:f>data!$E$1</c:f>
              <c:strCache>
                <c:ptCount val="1"/>
                <c:pt idx="0">
                  <c:v>jik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triangle"/>
            <c:size val="5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data!$E$2:$E$15</c:f>
              <c:numCache>
                <c:formatCode>General</c:formatCode>
                <c:ptCount val="14"/>
                <c:pt idx="0">
                  <c:v>3.93</c:v>
                </c:pt>
                <c:pt idx="1">
                  <c:v>4.1399999999999997</c:v>
                </c:pt>
                <c:pt idx="2">
                  <c:v>4.3599999999999977</c:v>
                </c:pt>
                <c:pt idx="3">
                  <c:v>4.47</c:v>
                </c:pt>
                <c:pt idx="4">
                  <c:v>4.5199999999999996</c:v>
                </c:pt>
                <c:pt idx="5">
                  <c:v>4.5599999999999996</c:v>
                </c:pt>
                <c:pt idx="6">
                  <c:v>4.57</c:v>
                </c:pt>
                <c:pt idx="7">
                  <c:v>4.5999999999999996</c:v>
                </c:pt>
                <c:pt idx="8">
                  <c:v>7.96</c:v>
                </c:pt>
                <c:pt idx="9">
                  <c:v>19.05</c:v>
                </c:pt>
                <c:pt idx="10">
                  <c:v>20.59</c:v>
                </c:pt>
                <c:pt idx="11">
                  <c:v>21.86</c:v>
                </c:pt>
                <c:pt idx="12">
                  <c:v>22.92</c:v>
                </c:pt>
                <c:pt idx="13">
                  <c:v>23.82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535-3244-902E-CD3488F1BB24}"/>
            </c:ext>
          </c:extLst>
        </c:ser>
        <c:ser>
          <c:idx val="4"/>
          <c:order val="4"/>
          <c:tx>
            <c:strRef>
              <c:f>data!$F$1</c:f>
              <c:strCache>
                <c:ptCount val="1"/>
                <c:pt idx="0">
                  <c:v>kij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diamond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data!$F$2:$F$15</c:f>
              <c:numCache>
                <c:formatCode>General</c:formatCode>
                <c:ptCount val="14"/>
                <c:pt idx="0">
                  <c:v>1.86</c:v>
                </c:pt>
                <c:pt idx="1">
                  <c:v>1.78</c:v>
                </c:pt>
                <c:pt idx="2">
                  <c:v>2.14</c:v>
                </c:pt>
                <c:pt idx="3">
                  <c:v>2.2999999999999998</c:v>
                </c:pt>
                <c:pt idx="4">
                  <c:v>2.23</c:v>
                </c:pt>
                <c:pt idx="5">
                  <c:v>2.1800000000000002</c:v>
                </c:pt>
                <c:pt idx="6">
                  <c:v>2.14</c:v>
                </c:pt>
                <c:pt idx="7">
                  <c:v>2.12</c:v>
                </c:pt>
                <c:pt idx="8">
                  <c:v>2.12</c:v>
                </c:pt>
                <c:pt idx="9">
                  <c:v>2.13</c:v>
                </c:pt>
                <c:pt idx="10">
                  <c:v>2.13</c:v>
                </c:pt>
                <c:pt idx="11">
                  <c:v>2.14</c:v>
                </c:pt>
                <c:pt idx="12">
                  <c:v>2.16</c:v>
                </c:pt>
                <c:pt idx="13">
                  <c:v>2.2200000000000002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535-3244-902E-CD3488F1BB24}"/>
            </c:ext>
          </c:extLst>
        </c:ser>
        <c:ser>
          <c:idx val="5"/>
          <c:order val="5"/>
          <c:tx>
            <c:strRef>
              <c:f>data!$G$1</c:f>
              <c:strCache>
                <c:ptCount val="1"/>
                <c:pt idx="0">
                  <c:v>ikj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triangle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data!$G$2:$G$15</c:f>
              <c:numCache>
                <c:formatCode>General</c:formatCode>
                <c:ptCount val="14"/>
                <c:pt idx="0">
                  <c:v>1.78</c:v>
                </c:pt>
                <c:pt idx="1">
                  <c:v>1.8</c:v>
                </c:pt>
                <c:pt idx="2">
                  <c:v>2.12</c:v>
                </c:pt>
                <c:pt idx="3">
                  <c:v>2.0299999999999998</c:v>
                </c:pt>
                <c:pt idx="4">
                  <c:v>1.96</c:v>
                </c:pt>
                <c:pt idx="5">
                  <c:v>1.92</c:v>
                </c:pt>
                <c:pt idx="6">
                  <c:v>1.89</c:v>
                </c:pt>
                <c:pt idx="7">
                  <c:v>1.86</c:v>
                </c:pt>
                <c:pt idx="8">
                  <c:v>1.86</c:v>
                </c:pt>
                <c:pt idx="9">
                  <c:v>1.88</c:v>
                </c:pt>
                <c:pt idx="10">
                  <c:v>1.89</c:v>
                </c:pt>
                <c:pt idx="11">
                  <c:v>1.9</c:v>
                </c:pt>
                <c:pt idx="12">
                  <c:v>1.91</c:v>
                </c:pt>
                <c:pt idx="13">
                  <c:v>1.95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535-3244-902E-CD3488F1B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194112"/>
        <c:axId val="71204864"/>
      </c:lineChart>
      <c:catAx>
        <c:axId val="71194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marL="0" algn="l" defTabSz="457200" rtl="0" eaLnBrk="1" latinLnBrk="0" hangingPunct="1">
                  <a:defRPr lang="zh-CN" altLang="en-US" sz="2000" kern="1200" dirty="0" smtClean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pPr>
                <a:r>
                  <a:rPr lang="zh-CN" altLang="en-US" sz="2000" b="0" kern="1200" dirty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rPr>
                  <a:t>矩阵维度N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31750" cap="sq"/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CN"/>
          </a:p>
        </c:txPr>
        <c:crossAx val="71204864"/>
        <c:crossesAt val="0"/>
        <c:auto val="1"/>
        <c:lblAlgn val="ctr"/>
        <c:lblOffset val="100"/>
        <c:noMultiLvlLbl val="0"/>
      </c:catAx>
      <c:valAx>
        <c:axId val="71204864"/>
        <c:scaling>
          <c:logBase val="10"/>
          <c:orientation val="minMax"/>
          <c:min val="1"/>
        </c:scaling>
        <c:delete val="0"/>
        <c:axPos val="l"/>
        <c:majorGridlines>
          <c:spPr>
            <a:ln w="25400">
              <a:solidFill>
                <a:srgbClr val="FFFFFF"/>
              </a:solidFill>
            </a:ln>
          </c:spPr>
        </c:majorGridlines>
        <c:minorGridlines>
          <c:spPr>
            <a:ln w="25400">
              <a:solidFill>
                <a:srgbClr val="FFFFFF"/>
              </a:solidFill>
            </a:ln>
          </c:spPr>
        </c:minorGridlines>
        <c:numFmt formatCode="General" sourceLinked="1"/>
        <c:majorTickMark val="out"/>
        <c:minorTickMark val="out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CN"/>
          </a:p>
        </c:txPr>
        <c:crossAx val="71194112"/>
        <c:crosses val="autoZero"/>
        <c:crossBetween val="midCat"/>
        <c:minorUnit val="10"/>
      </c:valAx>
      <c:spPr>
        <a:solidFill>
          <a:srgbClr val="FFFFFF">
            <a:lumMod val="95000"/>
          </a:srgbClr>
        </a:solidFill>
      </c:spPr>
    </c:plotArea>
    <c:legend>
      <c:legendPos val="r"/>
      <c:layout>
        <c:manualLayout>
          <c:xMode val="edge"/>
          <c:yMode val="edge"/>
          <c:x val="0.11315789473684212"/>
          <c:y val="0.11451644449980126"/>
          <c:w val="0.1134502923976608"/>
          <c:h val="0.28239216893937535"/>
        </c:manualLayout>
      </c:layout>
      <c:overlay val="0"/>
      <c:spPr>
        <a:ln>
          <a:noFill/>
        </a:ln>
      </c:spPr>
      <c:txPr>
        <a:bodyPr/>
        <a:lstStyle/>
        <a:p>
          <a:pPr>
            <a:defRPr sz="1600" b="1">
              <a:latin typeface="Courier New" panose="02070309020205020404" pitchFamily="49" charset="0"/>
              <a:cs typeface="Courier New" panose="02070309020205020404" pitchFamily="49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>
          <a:latin typeface="Arial"/>
        </a:defRPr>
      </a:pPr>
      <a:endParaRPr lang="en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955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24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37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4.xml"/><Relationship Id="rId7" Type="http://schemas.openxmlformats.org/officeDocument/2006/relationships/image" Target="../media/image11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4.xml"/><Relationship Id="rId7" Type="http://schemas.openxmlformats.org/officeDocument/2006/relationships/image" Target="../media/image11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5.xml"/><Relationship Id="rId7" Type="http://schemas.openxmlformats.org/officeDocument/2006/relationships/image" Target="../media/image1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5" Type="http://schemas.openxmlformats.org/officeDocument/2006/relationships/image" Target="../media/image14.em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层次化存储和缓存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缓存的工作原理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缓存的工作原理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39" name="TextBox 29">
            <a:extLst>
              <a:ext uri="{FF2B5EF4-FFF2-40B4-BE49-F238E27FC236}">
                <a16:creationId xmlns:a16="http://schemas.microsoft.com/office/drawing/2014/main" id="{0B24004E-1F9F-6B4A-CD89-3D7095E26148}"/>
              </a:ext>
            </a:extLst>
          </p:cNvPr>
          <p:cNvSpPr txBox="1"/>
          <p:nvPr/>
        </p:nvSpPr>
        <p:spPr>
          <a:xfrm>
            <a:off x="3068796" y="26764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缓存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79F071BE-73A9-1614-F230-A0B9C2F2DA5F}"/>
              </a:ext>
            </a:extLst>
          </p:cNvPr>
          <p:cNvSpPr txBox="1"/>
          <p:nvPr/>
        </p:nvSpPr>
        <p:spPr>
          <a:xfrm>
            <a:off x="3063546" y="46829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主存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3" name="Up-Down Arrow 42">
            <a:extLst>
              <a:ext uri="{FF2B5EF4-FFF2-40B4-BE49-F238E27FC236}">
                <a16:creationId xmlns:a16="http://schemas.microsoft.com/office/drawing/2014/main" id="{BF5308C0-CABF-FA2F-DAD7-1D34451630C8}"/>
              </a:ext>
            </a:extLst>
          </p:cNvPr>
          <p:cNvSpPr/>
          <p:nvPr/>
        </p:nvSpPr>
        <p:spPr bwMode="auto">
          <a:xfrm>
            <a:off x="5627581" y="1616343"/>
            <a:ext cx="685800" cy="990600"/>
          </a:xfrm>
          <a:prstGeom prst="upDownArrow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4" name="Up-Down Arrow 34">
            <a:extLst>
              <a:ext uri="{FF2B5EF4-FFF2-40B4-BE49-F238E27FC236}">
                <a16:creationId xmlns:a16="http://schemas.microsoft.com/office/drawing/2014/main" id="{BA6917BC-4524-C0D7-1CD8-20CE5EFEC1E5}"/>
              </a:ext>
            </a:extLst>
          </p:cNvPr>
          <p:cNvSpPr/>
          <p:nvPr/>
        </p:nvSpPr>
        <p:spPr bwMode="auto">
          <a:xfrm>
            <a:off x="5627581" y="3216543"/>
            <a:ext cx="685800" cy="1371600"/>
          </a:xfrm>
          <a:prstGeom prst="upDownArrow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5" name="Rectangle 2">
            <a:extLst>
              <a:ext uri="{FF2B5EF4-FFF2-40B4-BE49-F238E27FC236}">
                <a16:creationId xmlns:a16="http://schemas.microsoft.com/office/drawing/2014/main" id="{23929610-B387-6C8B-3280-8D7D626C112D}"/>
              </a:ext>
            </a:extLst>
          </p:cNvPr>
          <p:cNvSpPr/>
          <p:nvPr/>
        </p:nvSpPr>
        <p:spPr bwMode="auto">
          <a:xfrm>
            <a:off x="4179781" y="4588143"/>
            <a:ext cx="3581400" cy="2057400"/>
          </a:xfrm>
          <a:prstGeom prst="rect">
            <a:avLst/>
          </a:prstGeom>
          <a:solidFill>
            <a:srgbClr val="DEDFF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6" name="Rectangle 3">
            <a:extLst>
              <a:ext uri="{FF2B5EF4-FFF2-40B4-BE49-F238E27FC236}">
                <a16:creationId xmlns:a16="http://schemas.microsoft.com/office/drawing/2014/main" id="{41561609-E25A-DD82-A117-A4121946710E}"/>
              </a:ext>
            </a:extLst>
          </p:cNvPr>
          <p:cNvSpPr/>
          <p:nvPr/>
        </p:nvSpPr>
        <p:spPr bwMode="auto">
          <a:xfrm>
            <a:off x="4179781" y="2593334"/>
            <a:ext cx="3581400" cy="609600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246558DA-DC37-51AB-78AC-C882B5BAD061}"/>
              </a:ext>
            </a:extLst>
          </p:cNvPr>
          <p:cNvSpPr/>
          <p:nvPr/>
        </p:nvSpPr>
        <p:spPr bwMode="auto">
          <a:xfrm>
            <a:off x="4332181" y="4740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78" name="Rectangle 5">
            <a:extLst>
              <a:ext uri="{FF2B5EF4-FFF2-40B4-BE49-F238E27FC236}">
                <a16:creationId xmlns:a16="http://schemas.microsoft.com/office/drawing/2014/main" id="{56740CCE-7962-33F2-6E7C-772DC02614B2}"/>
              </a:ext>
            </a:extLst>
          </p:cNvPr>
          <p:cNvSpPr/>
          <p:nvPr/>
        </p:nvSpPr>
        <p:spPr bwMode="auto">
          <a:xfrm>
            <a:off x="5170381" y="4740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7D78F413-AFEB-A2D6-AA00-A2D86BCB3E54}"/>
              </a:ext>
            </a:extLst>
          </p:cNvPr>
          <p:cNvSpPr/>
          <p:nvPr/>
        </p:nvSpPr>
        <p:spPr bwMode="auto">
          <a:xfrm>
            <a:off x="6008581" y="4740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80" name="Rectangle 7">
            <a:extLst>
              <a:ext uri="{FF2B5EF4-FFF2-40B4-BE49-F238E27FC236}">
                <a16:creationId xmlns:a16="http://schemas.microsoft.com/office/drawing/2014/main" id="{27B3081C-5D3F-EA18-C852-3C55845FAE27}"/>
              </a:ext>
            </a:extLst>
          </p:cNvPr>
          <p:cNvSpPr/>
          <p:nvPr/>
        </p:nvSpPr>
        <p:spPr bwMode="auto">
          <a:xfrm>
            <a:off x="6846781" y="4740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19CF6582-A9C2-E39E-884B-A418279BA8DC}"/>
              </a:ext>
            </a:extLst>
          </p:cNvPr>
          <p:cNvSpPr/>
          <p:nvPr/>
        </p:nvSpPr>
        <p:spPr bwMode="auto">
          <a:xfrm>
            <a:off x="4332181" y="5121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82" name="Rectangle 9">
            <a:extLst>
              <a:ext uri="{FF2B5EF4-FFF2-40B4-BE49-F238E27FC236}">
                <a16:creationId xmlns:a16="http://schemas.microsoft.com/office/drawing/2014/main" id="{1BB0DF98-C41A-4EA1-52A5-FD0B4569984B}"/>
              </a:ext>
            </a:extLst>
          </p:cNvPr>
          <p:cNvSpPr/>
          <p:nvPr/>
        </p:nvSpPr>
        <p:spPr bwMode="auto">
          <a:xfrm>
            <a:off x="5170381" y="5121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83" name="Rectangle 10">
            <a:extLst>
              <a:ext uri="{FF2B5EF4-FFF2-40B4-BE49-F238E27FC236}">
                <a16:creationId xmlns:a16="http://schemas.microsoft.com/office/drawing/2014/main" id="{8CF4BA80-595C-AD03-54FE-2688815136DF}"/>
              </a:ext>
            </a:extLst>
          </p:cNvPr>
          <p:cNvSpPr/>
          <p:nvPr/>
        </p:nvSpPr>
        <p:spPr bwMode="auto">
          <a:xfrm>
            <a:off x="6008581" y="5121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84" name="Rectangle 11">
            <a:extLst>
              <a:ext uri="{FF2B5EF4-FFF2-40B4-BE49-F238E27FC236}">
                <a16:creationId xmlns:a16="http://schemas.microsoft.com/office/drawing/2014/main" id="{50C4380E-435B-B316-57B5-8CEB87B106D2}"/>
              </a:ext>
            </a:extLst>
          </p:cNvPr>
          <p:cNvSpPr/>
          <p:nvPr/>
        </p:nvSpPr>
        <p:spPr bwMode="auto">
          <a:xfrm>
            <a:off x="6846781" y="5121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85" name="Rectangle 12">
            <a:extLst>
              <a:ext uri="{FF2B5EF4-FFF2-40B4-BE49-F238E27FC236}">
                <a16:creationId xmlns:a16="http://schemas.microsoft.com/office/drawing/2014/main" id="{EAA20C8E-6242-7705-D3B9-1FC9F732987B}"/>
              </a:ext>
            </a:extLst>
          </p:cNvPr>
          <p:cNvSpPr/>
          <p:nvPr/>
        </p:nvSpPr>
        <p:spPr bwMode="auto">
          <a:xfrm>
            <a:off x="4332181" y="5502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8</a:t>
            </a:r>
          </a:p>
        </p:txBody>
      </p:sp>
      <p:sp>
        <p:nvSpPr>
          <p:cNvPr id="86" name="Rectangle 13">
            <a:extLst>
              <a:ext uri="{FF2B5EF4-FFF2-40B4-BE49-F238E27FC236}">
                <a16:creationId xmlns:a16="http://schemas.microsoft.com/office/drawing/2014/main" id="{3C0879B6-F38B-39D8-E614-769B36AA9B1D}"/>
              </a:ext>
            </a:extLst>
          </p:cNvPr>
          <p:cNvSpPr/>
          <p:nvPr/>
        </p:nvSpPr>
        <p:spPr bwMode="auto">
          <a:xfrm>
            <a:off x="5170381" y="5502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9</a:t>
            </a:r>
          </a:p>
        </p:txBody>
      </p:sp>
      <p:sp>
        <p:nvSpPr>
          <p:cNvPr id="87" name="Rectangle 14">
            <a:extLst>
              <a:ext uri="{FF2B5EF4-FFF2-40B4-BE49-F238E27FC236}">
                <a16:creationId xmlns:a16="http://schemas.microsoft.com/office/drawing/2014/main" id="{E916087D-1D6D-F1E3-9064-2919A3727074}"/>
              </a:ext>
            </a:extLst>
          </p:cNvPr>
          <p:cNvSpPr/>
          <p:nvPr/>
        </p:nvSpPr>
        <p:spPr bwMode="auto">
          <a:xfrm>
            <a:off x="6008581" y="5502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10</a:t>
            </a:r>
          </a:p>
        </p:txBody>
      </p:sp>
      <p:sp>
        <p:nvSpPr>
          <p:cNvPr id="88" name="Rectangle 15">
            <a:extLst>
              <a:ext uri="{FF2B5EF4-FFF2-40B4-BE49-F238E27FC236}">
                <a16:creationId xmlns:a16="http://schemas.microsoft.com/office/drawing/2014/main" id="{36BCBA66-18F4-E644-178C-45512AC458E7}"/>
              </a:ext>
            </a:extLst>
          </p:cNvPr>
          <p:cNvSpPr/>
          <p:nvPr/>
        </p:nvSpPr>
        <p:spPr bwMode="auto">
          <a:xfrm>
            <a:off x="6846781" y="5502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11</a:t>
            </a:r>
          </a:p>
        </p:txBody>
      </p:sp>
      <p:sp>
        <p:nvSpPr>
          <p:cNvPr id="89" name="Rectangle 16">
            <a:extLst>
              <a:ext uri="{FF2B5EF4-FFF2-40B4-BE49-F238E27FC236}">
                <a16:creationId xmlns:a16="http://schemas.microsoft.com/office/drawing/2014/main" id="{5C3FFE25-AC63-A1BC-4EDE-BA1B9A9576CD}"/>
              </a:ext>
            </a:extLst>
          </p:cNvPr>
          <p:cNvSpPr/>
          <p:nvPr/>
        </p:nvSpPr>
        <p:spPr bwMode="auto">
          <a:xfrm>
            <a:off x="4332181" y="5883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12</a:t>
            </a:r>
          </a:p>
        </p:txBody>
      </p:sp>
      <p:sp>
        <p:nvSpPr>
          <p:cNvPr id="90" name="Rectangle 17">
            <a:extLst>
              <a:ext uri="{FF2B5EF4-FFF2-40B4-BE49-F238E27FC236}">
                <a16:creationId xmlns:a16="http://schemas.microsoft.com/office/drawing/2014/main" id="{987443BE-5DFA-82C7-1D30-A2696293EEFC}"/>
              </a:ext>
            </a:extLst>
          </p:cNvPr>
          <p:cNvSpPr/>
          <p:nvPr/>
        </p:nvSpPr>
        <p:spPr bwMode="auto">
          <a:xfrm>
            <a:off x="5170381" y="5883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13</a:t>
            </a:r>
          </a:p>
        </p:txBody>
      </p:sp>
      <p:sp>
        <p:nvSpPr>
          <p:cNvPr id="91" name="Rectangle 18">
            <a:extLst>
              <a:ext uri="{FF2B5EF4-FFF2-40B4-BE49-F238E27FC236}">
                <a16:creationId xmlns:a16="http://schemas.microsoft.com/office/drawing/2014/main" id="{5A3A105C-3A07-81F2-29D2-6FC02B0623F4}"/>
              </a:ext>
            </a:extLst>
          </p:cNvPr>
          <p:cNvSpPr/>
          <p:nvPr/>
        </p:nvSpPr>
        <p:spPr bwMode="auto">
          <a:xfrm>
            <a:off x="6008581" y="5883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14</a:t>
            </a:r>
          </a:p>
        </p:txBody>
      </p:sp>
      <p:sp>
        <p:nvSpPr>
          <p:cNvPr id="92" name="Rectangle 19">
            <a:extLst>
              <a:ext uri="{FF2B5EF4-FFF2-40B4-BE49-F238E27FC236}">
                <a16:creationId xmlns:a16="http://schemas.microsoft.com/office/drawing/2014/main" id="{102329C5-3BEB-C4CD-70A1-3AEDD15F3CC8}"/>
              </a:ext>
            </a:extLst>
          </p:cNvPr>
          <p:cNvSpPr/>
          <p:nvPr/>
        </p:nvSpPr>
        <p:spPr bwMode="auto">
          <a:xfrm>
            <a:off x="6846781" y="5883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15</a:t>
            </a:r>
          </a:p>
        </p:txBody>
      </p:sp>
      <p:cxnSp>
        <p:nvCxnSpPr>
          <p:cNvPr id="93" name="Straight Connector 21">
            <a:extLst>
              <a:ext uri="{FF2B5EF4-FFF2-40B4-BE49-F238E27FC236}">
                <a16:creationId xmlns:a16="http://schemas.microsoft.com/office/drawing/2014/main" id="{58191C18-1CD1-7EAC-09DC-1A5611C923F7}"/>
              </a:ext>
            </a:extLst>
          </p:cNvPr>
          <p:cNvCxnSpPr/>
          <p:nvPr/>
        </p:nvCxnSpPr>
        <p:spPr bwMode="auto">
          <a:xfrm>
            <a:off x="4560781" y="6416944"/>
            <a:ext cx="3048000" cy="1477"/>
          </a:xfrm>
          <a:prstGeom prst="line">
            <a:avLst/>
          </a:prstGeom>
          <a:noFill/>
          <a:ln w="88900" cap="rnd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ectangle 25">
            <a:extLst>
              <a:ext uri="{FF2B5EF4-FFF2-40B4-BE49-F238E27FC236}">
                <a16:creationId xmlns:a16="http://schemas.microsoft.com/office/drawing/2014/main" id="{3BC055A0-28CE-23D7-3F31-1EF3585C3B42}"/>
              </a:ext>
            </a:extLst>
          </p:cNvPr>
          <p:cNvSpPr/>
          <p:nvPr/>
        </p:nvSpPr>
        <p:spPr bwMode="auto">
          <a:xfrm>
            <a:off x="4332181" y="2745734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95" name="Rectangle 26">
            <a:extLst>
              <a:ext uri="{FF2B5EF4-FFF2-40B4-BE49-F238E27FC236}">
                <a16:creationId xmlns:a16="http://schemas.microsoft.com/office/drawing/2014/main" id="{12667A69-0511-66D4-07E3-B67B52829751}"/>
              </a:ext>
            </a:extLst>
          </p:cNvPr>
          <p:cNvSpPr/>
          <p:nvPr/>
        </p:nvSpPr>
        <p:spPr bwMode="auto">
          <a:xfrm>
            <a:off x="5170381" y="2745734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9</a:t>
            </a:r>
          </a:p>
        </p:txBody>
      </p:sp>
      <p:sp>
        <p:nvSpPr>
          <p:cNvPr id="96" name="Rectangle 27">
            <a:extLst>
              <a:ext uri="{FF2B5EF4-FFF2-40B4-BE49-F238E27FC236}">
                <a16:creationId xmlns:a16="http://schemas.microsoft.com/office/drawing/2014/main" id="{24EB77F7-36EF-0145-A06C-83A7B7480D50}"/>
              </a:ext>
            </a:extLst>
          </p:cNvPr>
          <p:cNvSpPr/>
          <p:nvPr/>
        </p:nvSpPr>
        <p:spPr bwMode="auto">
          <a:xfrm>
            <a:off x="6008581" y="2745734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14</a:t>
            </a:r>
          </a:p>
        </p:txBody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id="{7709E3BB-F562-8DC5-58DC-C06695670AC5}"/>
              </a:ext>
            </a:extLst>
          </p:cNvPr>
          <p:cNvSpPr/>
          <p:nvPr/>
        </p:nvSpPr>
        <p:spPr bwMode="auto">
          <a:xfrm>
            <a:off x="6846781" y="2745734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98" name="Text Box 29">
            <a:extLst>
              <a:ext uri="{FF2B5EF4-FFF2-40B4-BE49-F238E27FC236}">
                <a16:creationId xmlns:a16="http://schemas.microsoft.com/office/drawing/2014/main" id="{80F4FF83-3E32-0578-AABF-49EAC276C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755" y="1911670"/>
            <a:ext cx="2791447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当第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14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号数据块被访问</a:t>
            </a:r>
            <a:endParaRPr lang="en-GB" sz="2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9" name="Rectangle 45">
            <a:extLst>
              <a:ext uri="{FF2B5EF4-FFF2-40B4-BE49-F238E27FC236}">
                <a16:creationId xmlns:a16="http://schemas.microsoft.com/office/drawing/2014/main" id="{098FB7E4-7F0C-1EEF-B65D-303C405D07C8}"/>
              </a:ext>
            </a:extLst>
          </p:cNvPr>
          <p:cNvSpPr/>
          <p:nvPr/>
        </p:nvSpPr>
        <p:spPr>
          <a:xfrm>
            <a:off x="6077629" y="1933103"/>
            <a:ext cx="1919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+mn-ea"/>
              </a:rPr>
              <a:t>Request: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block </a:t>
            </a:r>
            <a:r>
              <a:rPr lang="en-US" sz="1600" dirty="0">
                <a:solidFill>
                  <a:prstClr val="black"/>
                </a:solidFill>
                <a:latin typeface="+mn-ea"/>
              </a:rPr>
              <a:t>14</a:t>
            </a:r>
          </a:p>
        </p:txBody>
      </p:sp>
      <p:sp>
        <p:nvSpPr>
          <p:cNvPr id="100" name="Rectangle 46">
            <a:extLst>
              <a:ext uri="{FF2B5EF4-FFF2-40B4-BE49-F238E27FC236}">
                <a16:creationId xmlns:a16="http://schemas.microsoft.com/office/drawing/2014/main" id="{6FB1E892-5BE2-F08B-A525-E9F33982F69B}"/>
              </a:ext>
            </a:extLst>
          </p:cNvPr>
          <p:cNvSpPr/>
          <p:nvPr/>
        </p:nvSpPr>
        <p:spPr bwMode="auto">
          <a:xfrm>
            <a:off x="6008581" y="2746465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14</a:t>
            </a:r>
          </a:p>
        </p:txBody>
      </p:sp>
      <p:sp>
        <p:nvSpPr>
          <p:cNvPr id="101" name="Text Box 29">
            <a:extLst>
              <a:ext uri="{FF2B5EF4-FFF2-40B4-BE49-F238E27FC236}">
                <a16:creationId xmlns:a16="http://schemas.microsoft.com/office/drawing/2014/main" id="{621C7312-FA0C-3A56-1F5A-BAAEE6C3F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9602" y="2745734"/>
            <a:ext cx="2639648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2000" i="1" dirty="0">
                <a:solidFill>
                  <a:prstClr val="black"/>
                </a:solidFill>
                <a:latin typeface="+mn-ea"/>
              </a:rPr>
              <a:t>该数据块存在缓存中</a:t>
            </a:r>
            <a:r>
              <a:rPr lang="en-GB" sz="2000" i="1" dirty="0">
                <a:solidFill>
                  <a:prstClr val="black"/>
                </a:solidFill>
                <a:latin typeface="+mn-ea"/>
              </a:rPr>
              <a:t>:</a:t>
            </a:r>
          </a:p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命中（</a:t>
            </a:r>
            <a:r>
              <a:rPr lang="en-GB" sz="2000" dirty="0">
                <a:solidFill>
                  <a:srgbClr val="C00000"/>
                </a:solidFill>
                <a:latin typeface="+mn-ea"/>
              </a:rPr>
              <a:t>Hit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）</a:t>
            </a:r>
            <a:r>
              <a:rPr lang="en-GB" sz="2000" dirty="0">
                <a:solidFill>
                  <a:srgbClr val="C00000"/>
                </a:solidFill>
                <a:latin typeface="+mn-ea"/>
              </a:rPr>
              <a:t>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 animBg="1"/>
      <p:bldP spid="1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缓存的工作原理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缓存的工作原理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6" name="Up-Down Arrow 42">
            <a:extLst>
              <a:ext uri="{FF2B5EF4-FFF2-40B4-BE49-F238E27FC236}">
                <a16:creationId xmlns:a16="http://schemas.microsoft.com/office/drawing/2014/main" id="{13D163B3-C931-F660-1316-92C46A1F16B0}"/>
              </a:ext>
            </a:extLst>
          </p:cNvPr>
          <p:cNvSpPr/>
          <p:nvPr/>
        </p:nvSpPr>
        <p:spPr bwMode="auto">
          <a:xfrm>
            <a:off x="5312973" y="1378557"/>
            <a:ext cx="685800" cy="990600"/>
          </a:xfrm>
          <a:prstGeom prst="upDownArrow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7" name="Up-Down Arrow 34">
            <a:extLst>
              <a:ext uri="{FF2B5EF4-FFF2-40B4-BE49-F238E27FC236}">
                <a16:creationId xmlns:a16="http://schemas.microsoft.com/office/drawing/2014/main" id="{3C14C826-1D2C-1CB6-E929-780EE3F1756D}"/>
              </a:ext>
            </a:extLst>
          </p:cNvPr>
          <p:cNvSpPr/>
          <p:nvPr/>
        </p:nvSpPr>
        <p:spPr bwMode="auto">
          <a:xfrm>
            <a:off x="5312973" y="2978757"/>
            <a:ext cx="685800" cy="1371600"/>
          </a:xfrm>
          <a:prstGeom prst="upDownArrow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7755E94C-605D-A7A5-7A27-A142CBA147F5}"/>
              </a:ext>
            </a:extLst>
          </p:cNvPr>
          <p:cNvSpPr/>
          <p:nvPr/>
        </p:nvSpPr>
        <p:spPr bwMode="auto">
          <a:xfrm>
            <a:off x="3865173" y="4350357"/>
            <a:ext cx="3581400" cy="2057400"/>
          </a:xfrm>
          <a:prstGeom prst="rect">
            <a:avLst/>
          </a:prstGeom>
          <a:solidFill>
            <a:srgbClr val="DEDFF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D16E4F16-12EB-7815-69E6-C1A41B87F74C}"/>
              </a:ext>
            </a:extLst>
          </p:cNvPr>
          <p:cNvSpPr/>
          <p:nvPr/>
        </p:nvSpPr>
        <p:spPr bwMode="auto">
          <a:xfrm>
            <a:off x="3865173" y="2355548"/>
            <a:ext cx="3581400" cy="609600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0" name="Rectangle 4">
            <a:extLst>
              <a:ext uri="{FF2B5EF4-FFF2-40B4-BE49-F238E27FC236}">
                <a16:creationId xmlns:a16="http://schemas.microsoft.com/office/drawing/2014/main" id="{CB896E0C-263E-0349-B26D-5631E98A7C56}"/>
              </a:ext>
            </a:extLst>
          </p:cNvPr>
          <p:cNvSpPr/>
          <p:nvPr/>
        </p:nvSpPr>
        <p:spPr bwMode="auto">
          <a:xfrm>
            <a:off x="4017573" y="4502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51" name="Rectangle 5">
            <a:extLst>
              <a:ext uri="{FF2B5EF4-FFF2-40B4-BE49-F238E27FC236}">
                <a16:creationId xmlns:a16="http://schemas.microsoft.com/office/drawing/2014/main" id="{7AEEAB74-D8E7-088F-3305-5C222275876A}"/>
              </a:ext>
            </a:extLst>
          </p:cNvPr>
          <p:cNvSpPr/>
          <p:nvPr/>
        </p:nvSpPr>
        <p:spPr bwMode="auto">
          <a:xfrm>
            <a:off x="4855773" y="4502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4804E7A3-0D88-CC8A-D6F9-5C17F2CDE6BF}"/>
              </a:ext>
            </a:extLst>
          </p:cNvPr>
          <p:cNvSpPr/>
          <p:nvPr/>
        </p:nvSpPr>
        <p:spPr bwMode="auto">
          <a:xfrm>
            <a:off x="5693973" y="4502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F01EC553-4AA5-D430-9D87-4214401F2AEA}"/>
              </a:ext>
            </a:extLst>
          </p:cNvPr>
          <p:cNvSpPr/>
          <p:nvPr/>
        </p:nvSpPr>
        <p:spPr bwMode="auto">
          <a:xfrm>
            <a:off x="6532173" y="4502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FAB21461-32ED-6482-CF91-57D340F2794D}"/>
              </a:ext>
            </a:extLst>
          </p:cNvPr>
          <p:cNvSpPr/>
          <p:nvPr/>
        </p:nvSpPr>
        <p:spPr bwMode="auto">
          <a:xfrm>
            <a:off x="4017573" y="4883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D6D8AF90-3FD6-87C0-BCA5-15CE89F9E872}"/>
              </a:ext>
            </a:extLst>
          </p:cNvPr>
          <p:cNvSpPr/>
          <p:nvPr/>
        </p:nvSpPr>
        <p:spPr bwMode="auto">
          <a:xfrm>
            <a:off x="4855773" y="4883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56" name="Rectangle 10">
            <a:extLst>
              <a:ext uri="{FF2B5EF4-FFF2-40B4-BE49-F238E27FC236}">
                <a16:creationId xmlns:a16="http://schemas.microsoft.com/office/drawing/2014/main" id="{2AF1D2C7-93A2-340C-BA2A-27D80C9CA441}"/>
              </a:ext>
            </a:extLst>
          </p:cNvPr>
          <p:cNvSpPr/>
          <p:nvPr/>
        </p:nvSpPr>
        <p:spPr bwMode="auto">
          <a:xfrm>
            <a:off x="5693973" y="4883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1B49D590-798C-114F-B5F8-32F2E2D1063B}"/>
              </a:ext>
            </a:extLst>
          </p:cNvPr>
          <p:cNvSpPr/>
          <p:nvPr/>
        </p:nvSpPr>
        <p:spPr bwMode="auto">
          <a:xfrm>
            <a:off x="6532173" y="4883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58" name="Rectangle 12">
            <a:extLst>
              <a:ext uri="{FF2B5EF4-FFF2-40B4-BE49-F238E27FC236}">
                <a16:creationId xmlns:a16="http://schemas.microsoft.com/office/drawing/2014/main" id="{380074D2-F617-CD13-957B-E0A599E612C1}"/>
              </a:ext>
            </a:extLst>
          </p:cNvPr>
          <p:cNvSpPr/>
          <p:nvPr/>
        </p:nvSpPr>
        <p:spPr bwMode="auto">
          <a:xfrm>
            <a:off x="4017573" y="5264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8</a:t>
            </a:r>
          </a:p>
        </p:txBody>
      </p:sp>
      <p:sp>
        <p:nvSpPr>
          <p:cNvPr id="59" name="Rectangle 13">
            <a:extLst>
              <a:ext uri="{FF2B5EF4-FFF2-40B4-BE49-F238E27FC236}">
                <a16:creationId xmlns:a16="http://schemas.microsoft.com/office/drawing/2014/main" id="{01954A7A-2097-5F52-B098-E6FD440B76A0}"/>
              </a:ext>
            </a:extLst>
          </p:cNvPr>
          <p:cNvSpPr/>
          <p:nvPr/>
        </p:nvSpPr>
        <p:spPr bwMode="auto">
          <a:xfrm>
            <a:off x="4855773" y="5264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9</a:t>
            </a:r>
          </a:p>
        </p:txBody>
      </p:sp>
      <p:sp>
        <p:nvSpPr>
          <p:cNvPr id="60" name="Rectangle 14">
            <a:extLst>
              <a:ext uri="{FF2B5EF4-FFF2-40B4-BE49-F238E27FC236}">
                <a16:creationId xmlns:a16="http://schemas.microsoft.com/office/drawing/2014/main" id="{ABD730CA-5A09-204F-1BA8-4BB77167D101}"/>
              </a:ext>
            </a:extLst>
          </p:cNvPr>
          <p:cNvSpPr/>
          <p:nvPr/>
        </p:nvSpPr>
        <p:spPr bwMode="auto">
          <a:xfrm>
            <a:off x="5693973" y="5264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10</a:t>
            </a:r>
          </a:p>
        </p:txBody>
      </p:sp>
      <p:sp>
        <p:nvSpPr>
          <p:cNvPr id="61" name="Rectangle 15">
            <a:extLst>
              <a:ext uri="{FF2B5EF4-FFF2-40B4-BE49-F238E27FC236}">
                <a16:creationId xmlns:a16="http://schemas.microsoft.com/office/drawing/2014/main" id="{FD685C82-33C2-6DE8-FAA2-E226C51B576A}"/>
              </a:ext>
            </a:extLst>
          </p:cNvPr>
          <p:cNvSpPr/>
          <p:nvPr/>
        </p:nvSpPr>
        <p:spPr bwMode="auto">
          <a:xfrm>
            <a:off x="6532173" y="5264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11</a:t>
            </a:r>
          </a:p>
        </p:txBody>
      </p:sp>
      <p:sp>
        <p:nvSpPr>
          <p:cNvPr id="62" name="Rectangle 16">
            <a:extLst>
              <a:ext uri="{FF2B5EF4-FFF2-40B4-BE49-F238E27FC236}">
                <a16:creationId xmlns:a16="http://schemas.microsoft.com/office/drawing/2014/main" id="{96B35E19-F6ED-CE68-83F6-CBE8F1CD2EF5}"/>
              </a:ext>
            </a:extLst>
          </p:cNvPr>
          <p:cNvSpPr/>
          <p:nvPr/>
        </p:nvSpPr>
        <p:spPr bwMode="auto">
          <a:xfrm>
            <a:off x="4017573" y="5645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12</a:t>
            </a: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27D13C16-D139-38F2-5FB2-6B02743EAC20}"/>
              </a:ext>
            </a:extLst>
          </p:cNvPr>
          <p:cNvSpPr/>
          <p:nvPr/>
        </p:nvSpPr>
        <p:spPr bwMode="auto">
          <a:xfrm>
            <a:off x="4855773" y="5645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13</a:t>
            </a:r>
          </a:p>
        </p:txBody>
      </p:sp>
      <p:sp>
        <p:nvSpPr>
          <p:cNvPr id="64" name="Rectangle 18">
            <a:extLst>
              <a:ext uri="{FF2B5EF4-FFF2-40B4-BE49-F238E27FC236}">
                <a16:creationId xmlns:a16="http://schemas.microsoft.com/office/drawing/2014/main" id="{A045019B-DE69-505D-C319-AE3401B59880}"/>
              </a:ext>
            </a:extLst>
          </p:cNvPr>
          <p:cNvSpPr/>
          <p:nvPr/>
        </p:nvSpPr>
        <p:spPr bwMode="auto">
          <a:xfrm>
            <a:off x="5693973" y="5645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14</a:t>
            </a:r>
          </a:p>
        </p:txBody>
      </p:sp>
      <p:sp>
        <p:nvSpPr>
          <p:cNvPr id="65" name="Rectangle 19">
            <a:extLst>
              <a:ext uri="{FF2B5EF4-FFF2-40B4-BE49-F238E27FC236}">
                <a16:creationId xmlns:a16="http://schemas.microsoft.com/office/drawing/2014/main" id="{E486C432-AB32-B687-502C-1AECBBE02433}"/>
              </a:ext>
            </a:extLst>
          </p:cNvPr>
          <p:cNvSpPr/>
          <p:nvPr/>
        </p:nvSpPr>
        <p:spPr bwMode="auto">
          <a:xfrm>
            <a:off x="6532173" y="5645757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15</a:t>
            </a:r>
          </a:p>
        </p:txBody>
      </p:sp>
      <p:cxnSp>
        <p:nvCxnSpPr>
          <p:cNvPr id="66" name="Straight Connector 21">
            <a:extLst>
              <a:ext uri="{FF2B5EF4-FFF2-40B4-BE49-F238E27FC236}">
                <a16:creationId xmlns:a16="http://schemas.microsoft.com/office/drawing/2014/main" id="{3143523F-40BD-9707-69E8-CD94BE758ECF}"/>
              </a:ext>
            </a:extLst>
          </p:cNvPr>
          <p:cNvCxnSpPr/>
          <p:nvPr/>
        </p:nvCxnSpPr>
        <p:spPr bwMode="auto">
          <a:xfrm>
            <a:off x="4246173" y="6179158"/>
            <a:ext cx="3048000" cy="1477"/>
          </a:xfrm>
          <a:prstGeom prst="line">
            <a:avLst/>
          </a:prstGeom>
          <a:noFill/>
          <a:ln w="88900" cap="rnd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Rectangle 25">
            <a:extLst>
              <a:ext uri="{FF2B5EF4-FFF2-40B4-BE49-F238E27FC236}">
                <a16:creationId xmlns:a16="http://schemas.microsoft.com/office/drawing/2014/main" id="{AC74C536-5748-E64B-F117-95D7B9B13409}"/>
              </a:ext>
            </a:extLst>
          </p:cNvPr>
          <p:cNvSpPr/>
          <p:nvPr/>
        </p:nvSpPr>
        <p:spPr bwMode="auto">
          <a:xfrm>
            <a:off x="4017573" y="2507948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8</a:t>
            </a:r>
          </a:p>
        </p:txBody>
      </p:sp>
      <p:sp>
        <p:nvSpPr>
          <p:cNvPr id="68" name="Rectangle 26">
            <a:extLst>
              <a:ext uri="{FF2B5EF4-FFF2-40B4-BE49-F238E27FC236}">
                <a16:creationId xmlns:a16="http://schemas.microsoft.com/office/drawing/2014/main" id="{2AE18445-B65A-BE7B-72CD-39DD3D07A3FC}"/>
              </a:ext>
            </a:extLst>
          </p:cNvPr>
          <p:cNvSpPr/>
          <p:nvPr/>
        </p:nvSpPr>
        <p:spPr bwMode="auto">
          <a:xfrm>
            <a:off x="4855773" y="2507948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9</a:t>
            </a:r>
          </a:p>
        </p:txBody>
      </p:sp>
      <p:sp>
        <p:nvSpPr>
          <p:cNvPr id="69" name="Rectangle 27">
            <a:extLst>
              <a:ext uri="{FF2B5EF4-FFF2-40B4-BE49-F238E27FC236}">
                <a16:creationId xmlns:a16="http://schemas.microsoft.com/office/drawing/2014/main" id="{1A2280A1-613B-A01C-5DC7-C6120D3AC3D8}"/>
              </a:ext>
            </a:extLst>
          </p:cNvPr>
          <p:cNvSpPr/>
          <p:nvPr/>
        </p:nvSpPr>
        <p:spPr bwMode="auto">
          <a:xfrm>
            <a:off x="5693973" y="2507948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14</a:t>
            </a:r>
          </a:p>
        </p:txBody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3B67B946-B5A4-F6FB-161B-31A5EF0513F7}"/>
              </a:ext>
            </a:extLst>
          </p:cNvPr>
          <p:cNvSpPr/>
          <p:nvPr/>
        </p:nvSpPr>
        <p:spPr bwMode="auto">
          <a:xfrm>
            <a:off x="6532173" y="2507948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71" name="Text Box 29">
            <a:extLst>
              <a:ext uri="{FF2B5EF4-FFF2-40B4-BE49-F238E27FC236}">
                <a16:creationId xmlns:a16="http://schemas.microsoft.com/office/drawing/2014/main" id="{EAF30FFD-CF17-B5A0-86C7-9A69E6C50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67" y="1668986"/>
            <a:ext cx="227848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当数据块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12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被访问</a:t>
            </a:r>
            <a:endParaRPr lang="en-GB" sz="2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2" name="Rectangle 45">
            <a:extLst>
              <a:ext uri="{FF2B5EF4-FFF2-40B4-BE49-F238E27FC236}">
                <a16:creationId xmlns:a16="http://schemas.microsoft.com/office/drawing/2014/main" id="{AA99424A-AB1F-AAD6-8680-5D2DA2BBB714}"/>
              </a:ext>
            </a:extLst>
          </p:cNvPr>
          <p:cNvSpPr/>
          <p:nvPr/>
        </p:nvSpPr>
        <p:spPr>
          <a:xfrm>
            <a:off x="5826862" y="1697776"/>
            <a:ext cx="1919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+mn-ea"/>
              </a:rPr>
              <a:t>Request: block 12</a:t>
            </a:r>
          </a:p>
        </p:txBody>
      </p:sp>
      <p:sp>
        <p:nvSpPr>
          <p:cNvPr id="102" name="Text Box 29">
            <a:extLst>
              <a:ext uri="{FF2B5EF4-FFF2-40B4-BE49-F238E27FC236}">
                <a16:creationId xmlns:a16="http://schemas.microsoft.com/office/drawing/2014/main" id="{4E8F7444-38FA-3156-DEBF-AEA970E77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67" y="2292957"/>
            <a:ext cx="2560614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2000" i="1" dirty="0">
                <a:solidFill>
                  <a:prstClr val="black"/>
                </a:solidFill>
                <a:latin typeface="+mn-ea"/>
              </a:rPr>
              <a:t>该数据块不在缓存中</a:t>
            </a:r>
            <a:r>
              <a:rPr lang="en-GB" sz="2000" i="1" dirty="0">
                <a:solidFill>
                  <a:prstClr val="black"/>
                </a:solidFill>
                <a:latin typeface="+mn-ea"/>
              </a:rPr>
              <a:t>:</a:t>
            </a:r>
          </a:p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缺失（</a:t>
            </a:r>
            <a:r>
              <a:rPr lang="en-GB" sz="2000" dirty="0">
                <a:solidFill>
                  <a:srgbClr val="C00000"/>
                </a:solidFill>
                <a:latin typeface="+mn-ea"/>
              </a:rPr>
              <a:t>Miss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）</a:t>
            </a:r>
            <a:r>
              <a:rPr lang="en-GB" sz="2000" dirty="0">
                <a:solidFill>
                  <a:srgbClr val="C00000"/>
                </a:solidFill>
                <a:latin typeface="+mn-ea"/>
              </a:rPr>
              <a:t>!</a:t>
            </a:r>
          </a:p>
        </p:txBody>
      </p:sp>
      <p:sp>
        <p:nvSpPr>
          <p:cNvPr id="103" name="Text Box 29">
            <a:extLst>
              <a:ext uri="{FF2B5EF4-FFF2-40B4-BE49-F238E27FC236}">
                <a16:creationId xmlns:a16="http://schemas.microsoft.com/office/drawing/2014/main" id="{54AA5FAB-E1D4-EF6F-E8D5-91E900CF3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774" y="3420823"/>
            <a:ext cx="2746563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从主存中获取该数据块</a:t>
            </a:r>
            <a:endParaRPr lang="en-GB" sz="2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4" name="Rectangle 35">
            <a:extLst>
              <a:ext uri="{FF2B5EF4-FFF2-40B4-BE49-F238E27FC236}">
                <a16:creationId xmlns:a16="http://schemas.microsoft.com/office/drawing/2014/main" id="{96DA18C8-3655-0BA5-94CC-48C85318A4AD}"/>
              </a:ext>
            </a:extLst>
          </p:cNvPr>
          <p:cNvSpPr/>
          <p:nvPr/>
        </p:nvSpPr>
        <p:spPr>
          <a:xfrm>
            <a:off x="5764782" y="3463158"/>
            <a:ext cx="1919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+mn-ea"/>
              </a:rPr>
              <a:t>Request: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block </a:t>
            </a:r>
            <a:r>
              <a:rPr lang="en-US" sz="1600" dirty="0">
                <a:solidFill>
                  <a:prstClr val="black"/>
                </a:solidFill>
                <a:latin typeface="+mn-ea"/>
              </a:rPr>
              <a:t>12</a:t>
            </a:r>
          </a:p>
        </p:txBody>
      </p:sp>
      <p:sp>
        <p:nvSpPr>
          <p:cNvPr id="105" name="Rectangle 36">
            <a:extLst>
              <a:ext uri="{FF2B5EF4-FFF2-40B4-BE49-F238E27FC236}">
                <a16:creationId xmlns:a16="http://schemas.microsoft.com/office/drawing/2014/main" id="{55414759-C0BB-CF64-1C50-427FA707E6FA}"/>
              </a:ext>
            </a:extLst>
          </p:cNvPr>
          <p:cNvSpPr/>
          <p:nvPr/>
        </p:nvSpPr>
        <p:spPr bwMode="auto">
          <a:xfrm>
            <a:off x="4017573" y="5645757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12</a:t>
            </a:r>
          </a:p>
        </p:txBody>
      </p:sp>
      <p:sp>
        <p:nvSpPr>
          <p:cNvPr id="106" name="Rectangle 37">
            <a:extLst>
              <a:ext uri="{FF2B5EF4-FFF2-40B4-BE49-F238E27FC236}">
                <a16:creationId xmlns:a16="http://schemas.microsoft.com/office/drawing/2014/main" id="{A6ADE500-38DB-16EE-A4A8-C2F26DA128E1}"/>
              </a:ext>
            </a:extLst>
          </p:cNvPr>
          <p:cNvSpPr/>
          <p:nvPr/>
        </p:nvSpPr>
        <p:spPr bwMode="auto">
          <a:xfrm>
            <a:off x="4550973" y="3512157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12</a:t>
            </a:r>
          </a:p>
        </p:txBody>
      </p:sp>
      <p:sp>
        <p:nvSpPr>
          <p:cNvPr id="107" name="Rectangle 38">
            <a:extLst>
              <a:ext uri="{FF2B5EF4-FFF2-40B4-BE49-F238E27FC236}">
                <a16:creationId xmlns:a16="http://schemas.microsoft.com/office/drawing/2014/main" id="{BF3F154C-C65C-6064-F1A6-1DB0A3C321D3}"/>
              </a:ext>
            </a:extLst>
          </p:cNvPr>
          <p:cNvSpPr/>
          <p:nvPr/>
        </p:nvSpPr>
        <p:spPr bwMode="auto">
          <a:xfrm>
            <a:off x="4017573" y="2507948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12</a:t>
            </a:r>
          </a:p>
        </p:txBody>
      </p:sp>
      <p:sp>
        <p:nvSpPr>
          <p:cNvPr id="108" name="Text Box 29">
            <a:extLst>
              <a:ext uri="{FF2B5EF4-FFF2-40B4-BE49-F238E27FC236}">
                <a16:creationId xmlns:a16="http://schemas.microsoft.com/office/drawing/2014/main" id="{FEF91E33-2627-EA33-8C87-1C5A79475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68" y="4666947"/>
            <a:ext cx="3000023" cy="12708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当装载新数据块到缓存时，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需要考虑决定哪一个旧的数据块被替换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（替换策略）</a:t>
            </a:r>
            <a:br>
              <a:rPr lang="en-GB" dirty="0">
                <a:solidFill>
                  <a:srgbClr val="C00000"/>
                </a:solidFill>
                <a:latin typeface="+mn-ea"/>
              </a:rPr>
            </a:br>
            <a:endParaRPr lang="en-GB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9" name="TextBox 29">
            <a:extLst>
              <a:ext uri="{FF2B5EF4-FFF2-40B4-BE49-F238E27FC236}">
                <a16:creationId xmlns:a16="http://schemas.microsoft.com/office/drawing/2014/main" id="{80A12C22-0010-B4A8-DE2E-CF53CBC3C51D}"/>
              </a:ext>
            </a:extLst>
          </p:cNvPr>
          <p:cNvSpPr txBox="1"/>
          <p:nvPr/>
        </p:nvSpPr>
        <p:spPr>
          <a:xfrm>
            <a:off x="2754836" y="2503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缓存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0" name="TextBox 30">
            <a:extLst>
              <a:ext uri="{FF2B5EF4-FFF2-40B4-BE49-F238E27FC236}">
                <a16:creationId xmlns:a16="http://schemas.microsoft.com/office/drawing/2014/main" id="{6B04B5E1-96E8-745F-0940-6CA5606D248F}"/>
              </a:ext>
            </a:extLst>
          </p:cNvPr>
          <p:cNvSpPr txBox="1"/>
          <p:nvPr/>
        </p:nvSpPr>
        <p:spPr>
          <a:xfrm>
            <a:off x="2749586" y="45100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主存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3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102" grpId="0"/>
      <p:bldP spid="103" grpId="0"/>
      <p:bldP spid="104" grpId="0"/>
      <p:bldP spid="105" grpId="0" animBg="1"/>
      <p:bldP spid="106" grpId="0" animBg="1"/>
      <p:bldP spid="106" grpId="1" animBg="1"/>
      <p:bldP spid="107" grpId="0" animBg="1"/>
      <p:bldP spid="1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051641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随机替换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先进先出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最近最少使用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贝莱蒂最优替换算法（近似工作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缓存的替换策略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缓存的工作原理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文本框 3">
            <a:extLst>
              <a:ext uri="{FF2B5EF4-FFF2-40B4-BE49-F238E27FC236}">
                <a16:creationId xmlns:a16="http://schemas.microsoft.com/office/drawing/2014/main" id="{7B4A0B95-0BF0-BA55-A579-177F75625BDE}"/>
              </a:ext>
            </a:extLst>
          </p:cNvPr>
          <p:cNvSpPr txBox="1"/>
          <p:nvPr/>
        </p:nvSpPr>
        <p:spPr>
          <a:xfrm>
            <a:off x="936980" y="5095062"/>
            <a:ext cx="101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[1] A. Jain and C. Lin, "Back to the Future: Leveraging </a:t>
            </a:r>
            <a:r>
              <a:rPr lang="en-US" altLang="zh-CN" sz="140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Belady's</a:t>
            </a:r>
            <a:r>
              <a:rPr lang="en-US" altLang="zh-CN" sz="1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Algorithm for Improved Cache Replacement," 2016 ACM/IEEE 43rd Annual International Symposium on Computer Architecture (ISCA), 2016, pp. 78-89, </a:t>
            </a:r>
            <a:r>
              <a:rPr lang="en-US" altLang="zh-CN" sz="140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doi</a:t>
            </a:r>
            <a:r>
              <a:rPr lang="en-US" altLang="zh-CN" sz="1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: 10.1109/ISCA.2016.17.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695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3042228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缓存的设计和实现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75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3"/>
            <a:ext cx="9283913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缓存的设计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9" name="AutoShape 16">
            <a:extLst>
              <a:ext uri="{FF2B5EF4-FFF2-40B4-BE49-F238E27FC236}">
                <a16:creationId xmlns:a16="http://schemas.microsoft.com/office/drawing/2014/main" id="{2C98F54A-5951-4CB9-D340-EE6DD57D8C73}"/>
              </a:ext>
            </a:extLst>
          </p:cNvPr>
          <p:cNvSpPr>
            <a:spLocks/>
          </p:cNvSpPr>
          <p:nvPr/>
        </p:nvSpPr>
        <p:spPr bwMode="auto">
          <a:xfrm rot="5400000">
            <a:off x="7556940" y="-687617"/>
            <a:ext cx="228600" cy="4648201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0" name="Rectangle 33">
            <a:extLst>
              <a:ext uri="{FF2B5EF4-FFF2-40B4-BE49-F238E27FC236}">
                <a16:creationId xmlns:a16="http://schemas.microsoft.com/office/drawing/2014/main" id="{6FCEEA31-8AF2-90B6-201F-EF64DAD86C35}"/>
              </a:ext>
            </a:extLst>
          </p:cNvPr>
          <p:cNvSpPr/>
          <p:nvPr/>
        </p:nvSpPr>
        <p:spPr bwMode="auto">
          <a:xfrm>
            <a:off x="5347139" y="1887217"/>
            <a:ext cx="4648200" cy="492484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1" name="Rectangle 34">
            <a:extLst>
              <a:ext uri="{FF2B5EF4-FFF2-40B4-BE49-F238E27FC236}">
                <a16:creationId xmlns:a16="http://schemas.microsoft.com/office/drawing/2014/main" id="{C555F362-CE32-74EC-8123-9913CBE4DBC7}"/>
              </a:ext>
            </a:extLst>
          </p:cNvPr>
          <p:cNvSpPr/>
          <p:nvPr/>
        </p:nvSpPr>
        <p:spPr bwMode="auto">
          <a:xfrm>
            <a:off x="5494169" y="1982734"/>
            <a:ext cx="1187005" cy="31237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2" name="Rectangle 35">
            <a:extLst>
              <a:ext uri="{FF2B5EF4-FFF2-40B4-BE49-F238E27FC236}">
                <a16:creationId xmlns:a16="http://schemas.microsoft.com/office/drawing/2014/main" id="{AF890586-4060-E521-C1F4-66C3808FD623}"/>
              </a:ext>
            </a:extLst>
          </p:cNvPr>
          <p:cNvSpPr/>
          <p:nvPr/>
        </p:nvSpPr>
        <p:spPr bwMode="auto">
          <a:xfrm>
            <a:off x="6757374" y="1982734"/>
            <a:ext cx="1187005" cy="31237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63" name="Straight Connector 37">
            <a:extLst>
              <a:ext uri="{FF2B5EF4-FFF2-40B4-BE49-F238E27FC236}">
                <a16:creationId xmlns:a16="http://schemas.microsoft.com/office/drawing/2014/main" id="{0F985552-3934-8D3D-9727-06E751EAEEBA}"/>
              </a:ext>
            </a:extLst>
          </p:cNvPr>
          <p:cNvCxnSpPr/>
          <p:nvPr/>
        </p:nvCxnSpPr>
        <p:spPr bwMode="auto">
          <a:xfrm>
            <a:off x="8086569" y="2146801"/>
            <a:ext cx="609600" cy="1588"/>
          </a:xfrm>
          <a:prstGeom prst="line">
            <a:avLst/>
          </a:prstGeom>
          <a:noFill/>
          <a:ln w="76200" cap="rnd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Rectangle 36">
            <a:extLst>
              <a:ext uri="{FF2B5EF4-FFF2-40B4-BE49-F238E27FC236}">
                <a16:creationId xmlns:a16="http://schemas.microsoft.com/office/drawing/2014/main" id="{AFFE1EC9-480D-CC0F-5E04-57541425EEEE}"/>
              </a:ext>
            </a:extLst>
          </p:cNvPr>
          <p:cNvSpPr/>
          <p:nvPr/>
        </p:nvSpPr>
        <p:spPr bwMode="auto">
          <a:xfrm>
            <a:off x="8662374" y="1982734"/>
            <a:ext cx="1187005" cy="31237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65" name="Straight Connector 44">
            <a:extLst>
              <a:ext uri="{FF2B5EF4-FFF2-40B4-BE49-F238E27FC236}">
                <a16:creationId xmlns:a16="http://schemas.microsoft.com/office/drawing/2014/main" id="{BEF02DDB-B52C-4F77-259D-163AEF44FDF5}"/>
              </a:ext>
            </a:extLst>
          </p:cNvPr>
          <p:cNvCxnSpPr/>
          <p:nvPr/>
        </p:nvCxnSpPr>
        <p:spPr bwMode="auto">
          <a:xfrm>
            <a:off x="5575739" y="3827501"/>
            <a:ext cx="4267200" cy="11116"/>
          </a:xfrm>
          <a:prstGeom prst="line">
            <a:avLst/>
          </a:prstGeom>
          <a:noFill/>
          <a:ln w="76200" cap="rnd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AutoShape 16">
            <a:extLst>
              <a:ext uri="{FF2B5EF4-FFF2-40B4-BE49-F238E27FC236}">
                <a16:creationId xmlns:a16="http://schemas.microsoft.com/office/drawing/2014/main" id="{C65393E5-3F3A-F2B7-8139-5B271C4619ED}"/>
              </a:ext>
            </a:extLst>
          </p:cNvPr>
          <p:cNvSpPr>
            <a:spLocks/>
          </p:cNvSpPr>
          <p:nvPr/>
        </p:nvSpPr>
        <p:spPr bwMode="auto">
          <a:xfrm>
            <a:off x="4966139" y="1875954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7" name="TextBox 55">
            <a:extLst>
              <a:ext uri="{FF2B5EF4-FFF2-40B4-BE49-F238E27FC236}">
                <a16:creationId xmlns:a16="http://schemas.microsoft.com/office/drawing/2014/main" id="{9B53A433-1FF4-0256-21A4-34924F24F5AC}"/>
              </a:ext>
            </a:extLst>
          </p:cNvPr>
          <p:cNvSpPr txBox="1"/>
          <p:nvPr/>
        </p:nvSpPr>
        <p:spPr>
          <a:xfrm>
            <a:off x="7328339" y="1152852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n-ea"/>
              </a:rPr>
              <a:t>E = 2</a:t>
            </a:r>
            <a:r>
              <a:rPr lang="en-US" baseline="30000" dirty="0">
                <a:solidFill>
                  <a:prstClr val="black"/>
                </a:solidFill>
                <a:latin typeface="+mn-ea"/>
              </a:rPr>
              <a:t>e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个数据行每组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8" name="TextBox 56">
            <a:extLst>
              <a:ext uri="{FF2B5EF4-FFF2-40B4-BE49-F238E27FC236}">
                <a16:creationId xmlns:a16="http://schemas.microsoft.com/office/drawing/2014/main" id="{EB2A74BD-9298-DF8D-59E9-20BD67C4C05B}"/>
              </a:ext>
            </a:extLst>
          </p:cNvPr>
          <p:cNvSpPr txBox="1"/>
          <p:nvPr/>
        </p:nvSpPr>
        <p:spPr>
          <a:xfrm>
            <a:off x="3074332" y="305772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n-ea"/>
              </a:rPr>
              <a:t>S = 2</a:t>
            </a:r>
            <a:r>
              <a:rPr lang="en-US" baseline="30000" dirty="0">
                <a:solidFill>
                  <a:prstClr val="black"/>
                </a:solidFill>
                <a:latin typeface="+mn-ea"/>
              </a:rPr>
              <a:t>s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个缓存组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69" name="Straight Connector 58">
            <a:extLst>
              <a:ext uri="{FF2B5EF4-FFF2-40B4-BE49-F238E27FC236}">
                <a16:creationId xmlns:a16="http://schemas.microsoft.com/office/drawing/2014/main" id="{7DA9A031-7E1A-0882-37A4-3F931690D0C5}"/>
              </a:ext>
            </a:extLst>
          </p:cNvPr>
          <p:cNvCxnSpPr>
            <a:cxnSpLocks/>
            <a:stCxn id="60" idx="3"/>
            <a:endCxn id="70" idx="1"/>
          </p:cNvCxnSpPr>
          <p:nvPr/>
        </p:nvCxnSpPr>
        <p:spPr bwMode="auto">
          <a:xfrm flipV="1">
            <a:off x="9995339" y="1875953"/>
            <a:ext cx="469273" cy="257506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70" name="TextBox 60">
            <a:extLst>
              <a:ext uri="{FF2B5EF4-FFF2-40B4-BE49-F238E27FC236}">
                <a16:creationId xmlns:a16="http://schemas.microsoft.com/office/drawing/2014/main" id="{123DCB64-3D6E-E612-0AEB-0231579563D3}"/>
              </a:ext>
            </a:extLst>
          </p:cNvPr>
          <p:cNvSpPr txBox="1"/>
          <p:nvPr/>
        </p:nvSpPr>
        <p:spPr>
          <a:xfrm>
            <a:off x="10464612" y="1691287"/>
            <a:ext cx="87716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缓存组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71" name="Straight Connector 61">
            <a:extLst>
              <a:ext uri="{FF2B5EF4-FFF2-40B4-BE49-F238E27FC236}">
                <a16:creationId xmlns:a16="http://schemas.microsoft.com/office/drawing/2014/main" id="{75234F60-813E-19E2-DBE0-CF639FEF8ABA}"/>
              </a:ext>
            </a:extLst>
          </p:cNvPr>
          <p:cNvCxnSpPr>
            <a:cxnSpLocks/>
            <a:endCxn id="72" idx="1"/>
          </p:cNvCxnSpPr>
          <p:nvPr/>
        </p:nvCxnSpPr>
        <p:spPr bwMode="auto">
          <a:xfrm>
            <a:off x="9611121" y="2213681"/>
            <a:ext cx="841419" cy="303796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72" name="TextBox 62">
            <a:extLst>
              <a:ext uri="{FF2B5EF4-FFF2-40B4-BE49-F238E27FC236}">
                <a16:creationId xmlns:a16="http://schemas.microsoft.com/office/drawing/2014/main" id="{D3AC66FC-D729-CD56-41E2-06CB0183839D}"/>
              </a:ext>
            </a:extLst>
          </p:cNvPr>
          <p:cNvSpPr txBox="1"/>
          <p:nvPr/>
        </p:nvSpPr>
        <p:spPr>
          <a:xfrm>
            <a:off x="10452540" y="23328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数据行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3" name="Group 80">
            <a:extLst>
              <a:ext uri="{FF2B5EF4-FFF2-40B4-BE49-F238E27FC236}">
                <a16:creationId xmlns:a16="http://schemas.microsoft.com/office/drawing/2014/main" id="{46B2BCCE-121D-B5F4-C053-49BDA1950EBD}"/>
              </a:ext>
            </a:extLst>
          </p:cNvPr>
          <p:cNvGrpSpPr/>
          <p:nvPr/>
        </p:nvGrpSpPr>
        <p:grpSpPr>
          <a:xfrm>
            <a:off x="5347139" y="2455901"/>
            <a:ext cx="4648200" cy="492484"/>
            <a:chOff x="1637766" y="1995289"/>
            <a:chExt cx="4648200" cy="492484"/>
          </a:xfrm>
        </p:grpSpPr>
        <p:sp>
          <p:nvSpPr>
            <p:cNvPr id="74" name="Rectangle 81">
              <a:extLst>
                <a:ext uri="{FF2B5EF4-FFF2-40B4-BE49-F238E27FC236}">
                  <a16:creationId xmlns:a16="http://schemas.microsoft.com/office/drawing/2014/main" id="{D7F6B1B9-4E9C-4177-DCDB-E634E48BB7D5}"/>
                </a:ext>
              </a:extLst>
            </p:cNvPr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5" name="Rectangle 82">
              <a:extLst>
                <a:ext uri="{FF2B5EF4-FFF2-40B4-BE49-F238E27FC236}">
                  <a16:creationId xmlns:a16="http://schemas.microsoft.com/office/drawing/2014/main" id="{B310BC04-B422-25DB-1424-29E2F0B9E353}"/>
                </a:ext>
              </a:extLst>
            </p:cNvPr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6" name="Rectangle 83">
              <a:extLst>
                <a:ext uri="{FF2B5EF4-FFF2-40B4-BE49-F238E27FC236}">
                  <a16:creationId xmlns:a16="http://schemas.microsoft.com/office/drawing/2014/main" id="{73AD57C0-83AF-A9CD-173F-6C56995445E1}"/>
                </a:ext>
              </a:extLst>
            </p:cNvPr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77" name="Straight Connector 85">
              <a:extLst>
                <a:ext uri="{FF2B5EF4-FFF2-40B4-BE49-F238E27FC236}">
                  <a16:creationId xmlns:a16="http://schemas.microsoft.com/office/drawing/2014/main" id="{EC1D0F67-60C5-3C41-D478-34B4850F4AF2}"/>
                </a:ext>
              </a:extLst>
            </p:cNvPr>
            <p:cNvCxnSpPr/>
            <p:nvPr/>
          </p:nvCxnSpPr>
          <p:spPr bwMode="auto">
            <a:xfrm>
              <a:off x="4377196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" name="Rectangle 84">
              <a:extLst>
                <a:ext uri="{FF2B5EF4-FFF2-40B4-BE49-F238E27FC236}">
                  <a16:creationId xmlns:a16="http://schemas.microsoft.com/office/drawing/2014/main" id="{1E59ED69-3455-7DFD-7460-3DAEBA4560A8}"/>
                </a:ext>
              </a:extLst>
            </p:cNvPr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9" name="Group 86">
            <a:extLst>
              <a:ext uri="{FF2B5EF4-FFF2-40B4-BE49-F238E27FC236}">
                <a16:creationId xmlns:a16="http://schemas.microsoft.com/office/drawing/2014/main" id="{9193FF1A-C6CA-4B29-5852-5967E765C0F9}"/>
              </a:ext>
            </a:extLst>
          </p:cNvPr>
          <p:cNvGrpSpPr/>
          <p:nvPr/>
        </p:nvGrpSpPr>
        <p:grpSpPr>
          <a:xfrm>
            <a:off x="5347139" y="3030217"/>
            <a:ext cx="4648200" cy="492484"/>
            <a:chOff x="1637766" y="1995289"/>
            <a:chExt cx="4648200" cy="492484"/>
          </a:xfrm>
        </p:grpSpPr>
        <p:sp>
          <p:nvSpPr>
            <p:cNvPr id="80" name="Rectangle 87">
              <a:extLst>
                <a:ext uri="{FF2B5EF4-FFF2-40B4-BE49-F238E27FC236}">
                  <a16:creationId xmlns:a16="http://schemas.microsoft.com/office/drawing/2014/main" id="{D6CBE348-3B57-16FA-ABC3-F6FAA7D576C1}"/>
                </a:ext>
              </a:extLst>
            </p:cNvPr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81" name="Rectangle 88">
              <a:extLst>
                <a:ext uri="{FF2B5EF4-FFF2-40B4-BE49-F238E27FC236}">
                  <a16:creationId xmlns:a16="http://schemas.microsoft.com/office/drawing/2014/main" id="{735D6819-6D0E-8312-5492-8D86AA7296D0}"/>
                </a:ext>
              </a:extLst>
            </p:cNvPr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82" name="Rectangle 89">
              <a:extLst>
                <a:ext uri="{FF2B5EF4-FFF2-40B4-BE49-F238E27FC236}">
                  <a16:creationId xmlns:a16="http://schemas.microsoft.com/office/drawing/2014/main" id="{AC97165C-FAF9-7191-90D4-7AAE97417207}"/>
                </a:ext>
              </a:extLst>
            </p:cNvPr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83" name="Straight Connector 91">
              <a:extLst>
                <a:ext uri="{FF2B5EF4-FFF2-40B4-BE49-F238E27FC236}">
                  <a16:creationId xmlns:a16="http://schemas.microsoft.com/office/drawing/2014/main" id="{490654F7-F967-0185-AA25-4773D8280C4C}"/>
                </a:ext>
              </a:extLst>
            </p:cNvPr>
            <p:cNvCxnSpPr/>
            <p:nvPr/>
          </p:nvCxnSpPr>
          <p:spPr bwMode="auto">
            <a:xfrm>
              <a:off x="4386161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" name="Rectangle 90">
              <a:extLst>
                <a:ext uri="{FF2B5EF4-FFF2-40B4-BE49-F238E27FC236}">
                  <a16:creationId xmlns:a16="http://schemas.microsoft.com/office/drawing/2014/main" id="{90970C47-94AC-FFCF-6EBF-D990B715A498}"/>
                </a:ext>
              </a:extLst>
            </p:cNvPr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85" name="Group 92">
            <a:extLst>
              <a:ext uri="{FF2B5EF4-FFF2-40B4-BE49-F238E27FC236}">
                <a16:creationId xmlns:a16="http://schemas.microsoft.com/office/drawing/2014/main" id="{66D6C6AA-EEA1-CAAF-0861-20F20FA6E9C5}"/>
              </a:ext>
            </a:extLst>
          </p:cNvPr>
          <p:cNvGrpSpPr/>
          <p:nvPr/>
        </p:nvGrpSpPr>
        <p:grpSpPr>
          <a:xfrm>
            <a:off x="5347139" y="4097017"/>
            <a:ext cx="4648200" cy="492484"/>
            <a:chOff x="1637766" y="1995289"/>
            <a:chExt cx="4648200" cy="492484"/>
          </a:xfrm>
        </p:grpSpPr>
        <p:sp>
          <p:nvSpPr>
            <p:cNvPr id="86" name="Rectangle 93">
              <a:extLst>
                <a:ext uri="{FF2B5EF4-FFF2-40B4-BE49-F238E27FC236}">
                  <a16:creationId xmlns:a16="http://schemas.microsoft.com/office/drawing/2014/main" id="{418CD05B-2436-C7E6-0855-204C5F293AF7}"/>
                </a:ext>
              </a:extLst>
            </p:cNvPr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87" name="Rectangle 94">
              <a:extLst>
                <a:ext uri="{FF2B5EF4-FFF2-40B4-BE49-F238E27FC236}">
                  <a16:creationId xmlns:a16="http://schemas.microsoft.com/office/drawing/2014/main" id="{058E29BD-775F-2473-447D-577F6A29C5DB}"/>
                </a:ext>
              </a:extLst>
            </p:cNvPr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88" name="Rectangle 95">
              <a:extLst>
                <a:ext uri="{FF2B5EF4-FFF2-40B4-BE49-F238E27FC236}">
                  <a16:creationId xmlns:a16="http://schemas.microsoft.com/office/drawing/2014/main" id="{1173067E-C329-F6A0-4A6E-F18FBDEB0235}"/>
                </a:ext>
              </a:extLst>
            </p:cNvPr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89" name="Straight Connector 97">
              <a:extLst>
                <a:ext uri="{FF2B5EF4-FFF2-40B4-BE49-F238E27FC236}">
                  <a16:creationId xmlns:a16="http://schemas.microsoft.com/office/drawing/2014/main" id="{51A7699B-19BE-EAB0-416D-CD2A2396BDFE}"/>
                </a:ext>
              </a:extLst>
            </p:cNvPr>
            <p:cNvCxnSpPr/>
            <p:nvPr/>
          </p:nvCxnSpPr>
          <p:spPr bwMode="auto">
            <a:xfrm>
              <a:off x="4377196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Rectangle 96">
              <a:extLst>
                <a:ext uri="{FF2B5EF4-FFF2-40B4-BE49-F238E27FC236}">
                  <a16:creationId xmlns:a16="http://schemas.microsoft.com/office/drawing/2014/main" id="{88C1C3C2-6C0D-9336-39BC-B5EB13B90D47}"/>
                </a:ext>
              </a:extLst>
            </p:cNvPr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91" name="Trapezoid 98">
            <a:extLst>
              <a:ext uri="{FF2B5EF4-FFF2-40B4-BE49-F238E27FC236}">
                <a16:creationId xmlns:a16="http://schemas.microsoft.com/office/drawing/2014/main" id="{0138D945-1389-9C03-C5F4-540413DA8122}"/>
              </a:ext>
            </a:extLst>
          </p:cNvPr>
          <p:cNvSpPr/>
          <p:nvPr/>
        </p:nvSpPr>
        <p:spPr bwMode="auto">
          <a:xfrm>
            <a:off x="5588964" y="4517782"/>
            <a:ext cx="3523449" cy="865914"/>
          </a:xfrm>
          <a:prstGeom prst="trapezoid">
            <a:avLst>
              <a:gd name="adj" fmla="val 135061"/>
            </a:avLst>
          </a:prstGeom>
          <a:solidFill>
            <a:srgbClr val="E7E6E6">
              <a:lumMod val="20000"/>
              <a:lumOff val="8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2" name="Rectangle 63">
            <a:extLst>
              <a:ext uri="{FF2B5EF4-FFF2-40B4-BE49-F238E27FC236}">
                <a16:creationId xmlns:a16="http://schemas.microsoft.com/office/drawing/2014/main" id="{C0822B3F-40DD-2979-C1BC-57EA1AC0C1E5}"/>
              </a:ext>
            </a:extLst>
          </p:cNvPr>
          <p:cNvSpPr/>
          <p:nvPr/>
        </p:nvSpPr>
        <p:spPr bwMode="auto">
          <a:xfrm>
            <a:off x="5588964" y="5383696"/>
            <a:ext cx="3523449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3" name="Rectangle 64">
            <a:extLst>
              <a:ext uri="{FF2B5EF4-FFF2-40B4-BE49-F238E27FC236}">
                <a16:creationId xmlns:a16="http://schemas.microsoft.com/office/drawing/2014/main" id="{F38A8AB0-A52B-BC4F-F45F-AB66A9356F5D}"/>
              </a:ext>
            </a:extLst>
          </p:cNvPr>
          <p:cNvSpPr/>
          <p:nvPr/>
        </p:nvSpPr>
        <p:spPr bwMode="auto">
          <a:xfrm>
            <a:off x="7087208" y="5497996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94" name="Rectangle 65">
            <a:extLst>
              <a:ext uri="{FF2B5EF4-FFF2-40B4-BE49-F238E27FC236}">
                <a16:creationId xmlns:a16="http://schemas.microsoft.com/office/drawing/2014/main" id="{6704B384-F237-1784-FE84-4060089B5277}"/>
              </a:ext>
            </a:extLst>
          </p:cNvPr>
          <p:cNvSpPr/>
          <p:nvPr/>
        </p:nvSpPr>
        <p:spPr bwMode="auto">
          <a:xfrm>
            <a:off x="7359813" y="5497996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95" name="Rectangle 66">
            <a:extLst>
              <a:ext uri="{FF2B5EF4-FFF2-40B4-BE49-F238E27FC236}">
                <a16:creationId xmlns:a16="http://schemas.microsoft.com/office/drawing/2014/main" id="{D50C84F0-DB3C-69D0-5CE1-9F1F522968CD}"/>
              </a:ext>
            </a:extLst>
          </p:cNvPr>
          <p:cNvSpPr/>
          <p:nvPr/>
        </p:nvSpPr>
        <p:spPr bwMode="auto">
          <a:xfrm>
            <a:off x="7620608" y="5497996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96" name="Rectangle 67">
            <a:extLst>
              <a:ext uri="{FF2B5EF4-FFF2-40B4-BE49-F238E27FC236}">
                <a16:creationId xmlns:a16="http://schemas.microsoft.com/office/drawing/2014/main" id="{C6202794-560C-9281-9885-166377887CC4}"/>
              </a:ext>
            </a:extLst>
          </p:cNvPr>
          <p:cNvSpPr/>
          <p:nvPr/>
        </p:nvSpPr>
        <p:spPr bwMode="auto">
          <a:xfrm>
            <a:off x="8535007" y="5497996"/>
            <a:ext cx="4572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-1</a:t>
            </a:r>
          </a:p>
        </p:txBody>
      </p:sp>
      <p:sp>
        <p:nvSpPr>
          <p:cNvPr id="97" name="Rectangle 68">
            <a:extLst>
              <a:ext uri="{FF2B5EF4-FFF2-40B4-BE49-F238E27FC236}">
                <a16:creationId xmlns:a16="http://schemas.microsoft.com/office/drawing/2014/main" id="{4AAA7835-0BFE-E3D6-67D5-92C03C087771}"/>
              </a:ext>
            </a:extLst>
          </p:cNvPr>
          <p:cNvSpPr/>
          <p:nvPr/>
        </p:nvSpPr>
        <p:spPr bwMode="auto">
          <a:xfrm>
            <a:off x="7893213" y="5497996"/>
            <a:ext cx="64179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98" name="Straight Connector 69">
            <a:extLst>
              <a:ext uri="{FF2B5EF4-FFF2-40B4-BE49-F238E27FC236}">
                <a16:creationId xmlns:a16="http://schemas.microsoft.com/office/drawing/2014/main" id="{253FE418-6709-859A-CF6D-0D49703FB90F}"/>
              </a:ext>
            </a:extLst>
          </p:cNvPr>
          <p:cNvCxnSpPr/>
          <p:nvPr/>
        </p:nvCxnSpPr>
        <p:spPr bwMode="auto">
          <a:xfrm>
            <a:off x="8027363" y="5649602"/>
            <a:ext cx="457200" cy="1588"/>
          </a:xfrm>
          <a:prstGeom prst="line">
            <a:avLst/>
          </a:prstGeom>
          <a:noFill/>
          <a:ln w="38100" cap="rnd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Rectangle 71">
            <a:extLst>
              <a:ext uri="{FF2B5EF4-FFF2-40B4-BE49-F238E27FC236}">
                <a16:creationId xmlns:a16="http://schemas.microsoft.com/office/drawing/2014/main" id="{432DE4D0-2462-8A6D-E9A5-B5CE6233ED92}"/>
              </a:ext>
            </a:extLst>
          </p:cNvPr>
          <p:cNvSpPr/>
          <p:nvPr/>
        </p:nvSpPr>
        <p:spPr bwMode="auto">
          <a:xfrm>
            <a:off x="6184618" y="5497996"/>
            <a:ext cx="71799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100" name="Rectangle 72">
            <a:extLst>
              <a:ext uri="{FF2B5EF4-FFF2-40B4-BE49-F238E27FC236}">
                <a16:creationId xmlns:a16="http://schemas.microsoft.com/office/drawing/2014/main" id="{5B638BF6-C7E2-37CD-B17C-413B28580D1B}"/>
              </a:ext>
            </a:extLst>
          </p:cNvPr>
          <p:cNvSpPr/>
          <p:nvPr/>
        </p:nvSpPr>
        <p:spPr bwMode="auto">
          <a:xfrm>
            <a:off x="5715608" y="5510340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101" name="AutoShape 16">
            <a:extLst>
              <a:ext uri="{FF2B5EF4-FFF2-40B4-BE49-F238E27FC236}">
                <a16:creationId xmlns:a16="http://schemas.microsoft.com/office/drawing/2014/main" id="{30DA4C69-5FFA-6E90-FCE6-7BA484D11BCA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938284" y="5141685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2" name="TextBox 77">
            <a:extLst>
              <a:ext uri="{FF2B5EF4-FFF2-40B4-BE49-F238E27FC236}">
                <a16:creationId xmlns:a16="http://schemas.microsoft.com/office/drawing/2014/main" id="{733143F2-47CF-E8F7-BE88-B3DBB697C083}"/>
              </a:ext>
            </a:extLst>
          </p:cNvPr>
          <p:cNvSpPr txBox="1"/>
          <p:nvPr/>
        </p:nvSpPr>
        <p:spPr>
          <a:xfrm>
            <a:off x="7024311" y="627127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n-ea"/>
              </a:rPr>
              <a:t>B = 2</a:t>
            </a:r>
            <a:r>
              <a:rPr lang="en-US" baseline="30000" dirty="0">
                <a:solidFill>
                  <a:prstClr val="black"/>
                </a:solidFill>
                <a:latin typeface="+mn-ea"/>
              </a:rPr>
              <a:t>b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个字节每数据行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3" name="TextBox 99">
            <a:extLst>
              <a:ext uri="{FF2B5EF4-FFF2-40B4-BE49-F238E27FC236}">
                <a16:creationId xmlns:a16="http://schemas.microsoft.com/office/drawing/2014/main" id="{BD229E3B-D8D1-3AC4-D057-C84D8698C855}"/>
              </a:ext>
            </a:extLst>
          </p:cNvPr>
          <p:cNvSpPr txBox="1"/>
          <p:nvPr/>
        </p:nvSpPr>
        <p:spPr>
          <a:xfrm>
            <a:off x="3010080" y="5669731"/>
            <a:ext cx="1879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i="1" dirty="0">
                <a:solidFill>
                  <a:srgbClr val="C00000"/>
                </a:solidFill>
                <a:latin typeface="+mn-ea"/>
              </a:rPr>
              <a:t>数据缓存大小</a:t>
            </a:r>
            <a:r>
              <a:rPr lang="en-US" i="1" dirty="0">
                <a:solidFill>
                  <a:prstClr val="black"/>
                </a:solidFill>
                <a:latin typeface="+mn-ea"/>
              </a:rPr>
              <a:t> = </a:t>
            </a:r>
          </a:p>
          <a:p>
            <a:pPr defTabSz="457200"/>
            <a:r>
              <a:rPr lang="en-US" i="1" dirty="0">
                <a:solidFill>
                  <a:prstClr val="black"/>
                </a:solidFill>
                <a:latin typeface="+mn-ea"/>
              </a:rPr>
              <a:t>S x E x B bytes</a:t>
            </a:r>
          </a:p>
        </p:txBody>
      </p:sp>
      <p:sp>
        <p:nvSpPr>
          <p:cNvPr id="104" name="TextBox 52">
            <a:extLst>
              <a:ext uri="{FF2B5EF4-FFF2-40B4-BE49-F238E27FC236}">
                <a16:creationId xmlns:a16="http://schemas.microsoft.com/office/drawing/2014/main" id="{F6A882B0-8BCE-3129-9347-6D4A78C9E2B0}"/>
              </a:ext>
            </a:extLst>
          </p:cNvPr>
          <p:cNvSpPr txBox="1"/>
          <p:nvPr/>
        </p:nvSpPr>
        <p:spPr>
          <a:xfrm>
            <a:off x="5356627" y="6098223"/>
            <a:ext cx="106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n-ea"/>
              </a:rPr>
              <a:t>valid bit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0CF8BC7-542E-976C-7514-DFE09265EF3A}"/>
              </a:ext>
            </a:extLst>
          </p:cNvPr>
          <p:cNvCxnSpPr/>
          <p:nvPr/>
        </p:nvCxnSpPr>
        <p:spPr bwMode="auto">
          <a:xfrm rot="5400000" flipH="1" flipV="1">
            <a:off x="5696540" y="5966746"/>
            <a:ext cx="304800" cy="1588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6" name="文本框 55">
            <a:extLst>
              <a:ext uri="{FF2B5EF4-FFF2-40B4-BE49-F238E27FC236}">
                <a16:creationId xmlns:a16="http://schemas.microsoft.com/office/drawing/2014/main" id="{B8912A1A-C89A-A1A2-4780-019CD9C56659}"/>
              </a:ext>
            </a:extLst>
          </p:cNvPr>
          <p:cNvSpPr txBox="1"/>
          <p:nvPr/>
        </p:nvSpPr>
        <p:spPr>
          <a:xfrm>
            <a:off x="2953904" y="3884108"/>
            <a:ext cx="2012234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S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：组的数量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E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：每组内数据行的数量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B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：每行中的数据块大小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7" name="TextBox 52">
            <a:extLst>
              <a:ext uri="{FF2B5EF4-FFF2-40B4-BE49-F238E27FC236}">
                <a16:creationId xmlns:a16="http://schemas.microsoft.com/office/drawing/2014/main" id="{35CE9E31-A280-24E2-4007-0037CA6B374C}"/>
              </a:ext>
            </a:extLst>
          </p:cNvPr>
          <p:cNvSpPr txBox="1"/>
          <p:nvPr/>
        </p:nvSpPr>
        <p:spPr>
          <a:xfrm>
            <a:off x="6138100" y="638317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行标签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08" name="Straight Connector 54">
            <a:extLst>
              <a:ext uri="{FF2B5EF4-FFF2-40B4-BE49-F238E27FC236}">
                <a16:creationId xmlns:a16="http://schemas.microsoft.com/office/drawing/2014/main" id="{510078AA-7E08-D753-A66E-319FD6C1533A}"/>
              </a:ext>
            </a:extLst>
          </p:cNvPr>
          <p:cNvCxnSpPr>
            <a:cxnSpLocks/>
            <a:endCxn id="99" idx="2"/>
          </p:cNvCxnSpPr>
          <p:nvPr/>
        </p:nvCxnSpPr>
        <p:spPr bwMode="auto">
          <a:xfrm flipV="1">
            <a:off x="6538209" y="5802796"/>
            <a:ext cx="5406" cy="546756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408303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3"/>
            <a:ext cx="9283913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缓存的设计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7" name="AutoShape 16">
            <a:extLst>
              <a:ext uri="{FF2B5EF4-FFF2-40B4-BE49-F238E27FC236}">
                <a16:creationId xmlns:a16="http://schemas.microsoft.com/office/drawing/2014/main" id="{7FE12F20-D9C3-9FE6-3F90-2EE77B8F728A}"/>
              </a:ext>
            </a:extLst>
          </p:cNvPr>
          <p:cNvSpPr>
            <a:spLocks/>
          </p:cNvSpPr>
          <p:nvPr/>
        </p:nvSpPr>
        <p:spPr bwMode="auto">
          <a:xfrm rot="5400000">
            <a:off x="6361892" y="-574046"/>
            <a:ext cx="228600" cy="4648201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118" name="Group 79">
            <a:extLst>
              <a:ext uri="{FF2B5EF4-FFF2-40B4-BE49-F238E27FC236}">
                <a16:creationId xmlns:a16="http://schemas.microsoft.com/office/drawing/2014/main" id="{5A166BBE-9A55-583D-061F-E7F7FBFA5EFE}"/>
              </a:ext>
            </a:extLst>
          </p:cNvPr>
          <p:cNvGrpSpPr/>
          <p:nvPr/>
        </p:nvGrpSpPr>
        <p:grpSpPr>
          <a:xfrm>
            <a:off x="4152091" y="2000788"/>
            <a:ext cx="4648200" cy="492484"/>
            <a:chOff x="1637766" y="1995289"/>
            <a:chExt cx="4648200" cy="492484"/>
          </a:xfrm>
        </p:grpSpPr>
        <p:sp>
          <p:nvSpPr>
            <p:cNvPr id="119" name="Rectangle 33">
              <a:extLst>
                <a:ext uri="{FF2B5EF4-FFF2-40B4-BE49-F238E27FC236}">
                  <a16:creationId xmlns:a16="http://schemas.microsoft.com/office/drawing/2014/main" id="{75A6F87A-B6CB-E975-4646-2F5CDA65DAE1}"/>
                </a:ext>
              </a:extLst>
            </p:cNvPr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20" name="Rectangle 34">
              <a:extLst>
                <a:ext uri="{FF2B5EF4-FFF2-40B4-BE49-F238E27FC236}">
                  <a16:creationId xmlns:a16="http://schemas.microsoft.com/office/drawing/2014/main" id="{3CDED164-978A-EBD2-9C2C-0E91FE33BAE0}"/>
                </a:ext>
              </a:extLst>
            </p:cNvPr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21" name="Rectangle 35">
              <a:extLst>
                <a:ext uri="{FF2B5EF4-FFF2-40B4-BE49-F238E27FC236}">
                  <a16:creationId xmlns:a16="http://schemas.microsoft.com/office/drawing/2014/main" id="{5710F3F7-40A1-7214-53D2-1EEEC5A9011A}"/>
                </a:ext>
              </a:extLst>
            </p:cNvPr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122" name="Straight Connector 37">
              <a:extLst>
                <a:ext uri="{FF2B5EF4-FFF2-40B4-BE49-F238E27FC236}">
                  <a16:creationId xmlns:a16="http://schemas.microsoft.com/office/drawing/2014/main" id="{E54A8D83-3CDA-4D3C-0DFB-F56742D5C569}"/>
                </a:ext>
              </a:extLst>
            </p:cNvPr>
            <p:cNvCxnSpPr/>
            <p:nvPr/>
          </p:nvCxnSpPr>
          <p:spPr bwMode="auto">
            <a:xfrm>
              <a:off x="436776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3" name="Rectangle 36">
              <a:extLst>
                <a:ext uri="{FF2B5EF4-FFF2-40B4-BE49-F238E27FC236}">
                  <a16:creationId xmlns:a16="http://schemas.microsoft.com/office/drawing/2014/main" id="{B1B5439B-5A7A-50F3-6B13-6EE74724543F}"/>
                </a:ext>
              </a:extLst>
            </p:cNvPr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cxnSp>
        <p:nvCxnSpPr>
          <p:cNvPr id="124" name="Straight Connector 44">
            <a:extLst>
              <a:ext uri="{FF2B5EF4-FFF2-40B4-BE49-F238E27FC236}">
                <a16:creationId xmlns:a16="http://schemas.microsoft.com/office/drawing/2014/main" id="{EB3EF59E-0768-E6EB-0D60-8E066910D68A}"/>
              </a:ext>
            </a:extLst>
          </p:cNvPr>
          <p:cNvCxnSpPr/>
          <p:nvPr/>
        </p:nvCxnSpPr>
        <p:spPr bwMode="auto">
          <a:xfrm>
            <a:off x="4380691" y="3941072"/>
            <a:ext cx="4267200" cy="11116"/>
          </a:xfrm>
          <a:prstGeom prst="line">
            <a:avLst/>
          </a:prstGeom>
          <a:noFill/>
          <a:ln w="76200" cap="rnd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AutoShape 16">
            <a:extLst>
              <a:ext uri="{FF2B5EF4-FFF2-40B4-BE49-F238E27FC236}">
                <a16:creationId xmlns:a16="http://schemas.microsoft.com/office/drawing/2014/main" id="{FC8DE8EB-FBD4-7629-03E8-17184A03EEE8}"/>
              </a:ext>
            </a:extLst>
          </p:cNvPr>
          <p:cNvSpPr>
            <a:spLocks/>
          </p:cNvSpPr>
          <p:nvPr/>
        </p:nvSpPr>
        <p:spPr bwMode="auto">
          <a:xfrm>
            <a:off x="3771091" y="198952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6" name="TextBox 55">
            <a:extLst>
              <a:ext uri="{FF2B5EF4-FFF2-40B4-BE49-F238E27FC236}">
                <a16:creationId xmlns:a16="http://schemas.microsoft.com/office/drawing/2014/main" id="{9BF1F0BB-C1D5-901D-AC9B-AEC5CE7CA4B1}"/>
              </a:ext>
            </a:extLst>
          </p:cNvPr>
          <p:cNvSpPr txBox="1"/>
          <p:nvPr/>
        </p:nvSpPr>
        <p:spPr>
          <a:xfrm>
            <a:off x="6131815" y="126687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n-ea"/>
              </a:rPr>
              <a:t>E = 2</a:t>
            </a:r>
            <a:r>
              <a:rPr lang="en-US" baseline="30000" dirty="0">
                <a:solidFill>
                  <a:prstClr val="black"/>
                </a:solidFill>
                <a:latin typeface="+mn-ea"/>
              </a:rPr>
              <a:t>e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 </a:t>
            </a:r>
          </a:p>
        </p:txBody>
      </p:sp>
      <p:sp>
        <p:nvSpPr>
          <p:cNvPr id="127" name="TextBox 56">
            <a:extLst>
              <a:ext uri="{FF2B5EF4-FFF2-40B4-BE49-F238E27FC236}">
                <a16:creationId xmlns:a16="http://schemas.microsoft.com/office/drawing/2014/main" id="{4FAD438C-D5EC-C332-7963-F1685B7B8CFD}"/>
              </a:ext>
            </a:extLst>
          </p:cNvPr>
          <p:cNvSpPr txBox="1"/>
          <p:nvPr/>
        </p:nvSpPr>
        <p:spPr>
          <a:xfrm>
            <a:off x="3065383" y="3193415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n-ea"/>
              </a:rPr>
              <a:t>S = 2</a:t>
            </a:r>
            <a:r>
              <a:rPr lang="en-US" baseline="30000" dirty="0">
                <a:solidFill>
                  <a:prstClr val="black"/>
                </a:solidFill>
                <a:latin typeface="+mn-ea"/>
              </a:rPr>
              <a:t>s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28" name="Group 80">
            <a:extLst>
              <a:ext uri="{FF2B5EF4-FFF2-40B4-BE49-F238E27FC236}">
                <a16:creationId xmlns:a16="http://schemas.microsoft.com/office/drawing/2014/main" id="{8DE46C8F-5A00-E759-B299-9CA755BDB2F3}"/>
              </a:ext>
            </a:extLst>
          </p:cNvPr>
          <p:cNvGrpSpPr/>
          <p:nvPr/>
        </p:nvGrpSpPr>
        <p:grpSpPr>
          <a:xfrm>
            <a:off x="4152091" y="2569472"/>
            <a:ext cx="4648200" cy="492484"/>
            <a:chOff x="1637766" y="1995289"/>
            <a:chExt cx="4648200" cy="492484"/>
          </a:xfrm>
        </p:grpSpPr>
        <p:sp>
          <p:nvSpPr>
            <p:cNvPr id="129" name="Rectangle 81">
              <a:extLst>
                <a:ext uri="{FF2B5EF4-FFF2-40B4-BE49-F238E27FC236}">
                  <a16:creationId xmlns:a16="http://schemas.microsoft.com/office/drawing/2014/main" id="{B3957686-8E30-0519-19FF-EFC78322B5B5}"/>
                </a:ext>
              </a:extLst>
            </p:cNvPr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30" name="Rectangle 82">
              <a:extLst>
                <a:ext uri="{FF2B5EF4-FFF2-40B4-BE49-F238E27FC236}">
                  <a16:creationId xmlns:a16="http://schemas.microsoft.com/office/drawing/2014/main" id="{B4BE1FE9-6767-02C4-BE90-CC863C4C1916}"/>
                </a:ext>
              </a:extLst>
            </p:cNvPr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31" name="Rectangle 83">
              <a:extLst>
                <a:ext uri="{FF2B5EF4-FFF2-40B4-BE49-F238E27FC236}">
                  <a16:creationId xmlns:a16="http://schemas.microsoft.com/office/drawing/2014/main" id="{4A4EAB6C-DECD-5CC6-6B83-25F646F69A13}"/>
                </a:ext>
              </a:extLst>
            </p:cNvPr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132" name="Straight Connector 85">
              <a:extLst>
                <a:ext uri="{FF2B5EF4-FFF2-40B4-BE49-F238E27FC236}">
                  <a16:creationId xmlns:a16="http://schemas.microsoft.com/office/drawing/2014/main" id="{40D45DE9-5051-1555-27E3-5E409D6028D0}"/>
                </a:ext>
              </a:extLst>
            </p:cNvPr>
            <p:cNvCxnSpPr/>
            <p:nvPr/>
          </p:nvCxnSpPr>
          <p:spPr bwMode="auto">
            <a:xfrm>
              <a:off x="436776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3" name="Rectangle 84">
              <a:extLst>
                <a:ext uri="{FF2B5EF4-FFF2-40B4-BE49-F238E27FC236}">
                  <a16:creationId xmlns:a16="http://schemas.microsoft.com/office/drawing/2014/main" id="{51D0058F-7930-2196-53AD-8B08D336BDA8}"/>
                </a:ext>
              </a:extLst>
            </p:cNvPr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134" name="Group 86">
            <a:extLst>
              <a:ext uri="{FF2B5EF4-FFF2-40B4-BE49-F238E27FC236}">
                <a16:creationId xmlns:a16="http://schemas.microsoft.com/office/drawing/2014/main" id="{125119AF-E14C-C314-03E8-65E761CCE99F}"/>
              </a:ext>
            </a:extLst>
          </p:cNvPr>
          <p:cNvGrpSpPr/>
          <p:nvPr/>
        </p:nvGrpSpPr>
        <p:grpSpPr>
          <a:xfrm>
            <a:off x="4152091" y="3143788"/>
            <a:ext cx="4648200" cy="492484"/>
            <a:chOff x="1637766" y="1995289"/>
            <a:chExt cx="4648200" cy="492484"/>
          </a:xfrm>
        </p:grpSpPr>
        <p:sp>
          <p:nvSpPr>
            <p:cNvPr id="135" name="Rectangle 87">
              <a:extLst>
                <a:ext uri="{FF2B5EF4-FFF2-40B4-BE49-F238E27FC236}">
                  <a16:creationId xmlns:a16="http://schemas.microsoft.com/office/drawing/2014/main" id="{1E29CDF4-AEA0-384B-14A6-4D5AE574CC1A}"/>
                </a:ext>
              </a:extLst>
            </p:cNvPr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36" name="Rectangle 88">
              <a:extLst>
                <a:ext uri="{FF2B5EF4-FFF2-40B4-BE49-F238E27FC236}">
                  <a16:creationId xmlns:a16="http://schemas.microsoft.com/office/drawing/2014/main" id="{736FECA8-7BB6-06FC-3D06-4405E95B3E1A}"/>
                </a:ext>
              </a:extLst>
            </p:cNvPr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37" name="Rectangle 89">
              <a:extLst>
                <a:ext uri="{FF2B5EF4-FFF2-40B4-BE49-F238E27FC236}">
                  <a16:creationId xmlns:a16="http://schemas.microsoft.com/office/drawing/2014/main" id="{1B9A03F1-6348-13D5-E1A2-0B3C651E5ECF}"/>
                </a:ext>
              </a:extLst>
            </p:cNvPr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138" name="Straight Connector 91">
              <a:extLst>
                <a:ext uri="{FF2B5EF4-FFF2-40B4-BE49-F238E27FC236}">
                  <a16:creationId xmlns:a16="http://schemas.microsoft.com/office/drawing/2014/main" id="{C55DCAB1-5F1B-DDD6-CE3F-B56069DD7446}"/>
                </a:ext>
              </a:extLst>
            </p:cNvPr>
            <p:cNvCxnSpPr/>
            <p:nvPr/>
          </p:nvCxnSpPr>
          <p:spPr bwMode="auto">
            <a:xfrm>
              <a:off x="436776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9" name="Rectangle 90">
              <a:extLst>
                <a:ext uri="{FF2B5EF4-FFF2-40B4-BE49-F238E27FC236}">
                  <a16:creationId xmlns:a16="http://schemas.microsoft.com/office/drawing/2014/main" id="{EFDEBC35-B399-BFC5-E913-21EC673BB655}"/>
                </a:ext>
              </a:extLst>
            </p:cNvPr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140" name="Group 92">
            <a:extLst>
              <a:ext uri="{FF2B5EF4-FFF2-40B4-BE49-F238E27FC236}">
                <a16:creationId xmlns:a16="http://schemas.microsoft.com/office/drawing/2014/main" id="{E05D70FD-4157-997B-D307-40CC36209237}"/>
              </a:ext>
            </a:extLst>
          </p:cNvPr>
          <p:cNvGrpSpPr/>
          <p:nvPr/>
        </p:nvGrpSpPr>
        <p:grpSpPr>
          <a:xfrm>
            <a:off x="4152091" y="4210588"/>
            <a:ext cx="4648200" cy="492484"/>
            <a:chOff x="1637766" y="1995289"/>
            <a:chExt cx="4648200" cy="492484"/>
          </a:xfrm>
        </p:grpSpPr>
        <p:sp>
          <p:nvSpPr>
            <p:cNvPr id="141" name="Rectangle 93">
              <a:extLst>
                <a:ext uri="{FF2B5EF4-FFF2-40B4-BE49-F238E27FC236}">
                  <a16:creationId xmlns:a16="http://schemas.microsoft.com/office/drawing/2014/main" id="{DD852FE8-8F55-AF7D-9E78-F283076AD7AC}"/>
                </a:ext>
              </a:extLst>
            </p:cNvPr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42" name="Rectangle 94">
              <a:extLst>
                <a:ext uri="{FF2B5EF4-FFF2-40B4-BE49-F238E27FC236}">
                  <a16:creationId xmlns:a16="http://schemas.microsoft.com/office/drawing/2014/main" id="{BC526663-AB64-7399-CB73-9D9B77337F84}"/>
                </a:ext>
              </a:extLst>
            </p:cNvPr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43" name="Rectangle 95">
              <a:extLst>
                <a:ext uri="{FF2B5EF4-FFF2-40B4-BE49-F238E27FC236}">
                  <a16:creationId xmlns:a16="http://schemas.microsoft.com/office/drawing/2014/main" id="{F4BC34D1-4018-9720-C383-DCBA9A3BB2C7}"/>
                </a:ext>
              </a:extLst>
            </p:cNvPr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144" name="Straight Connector 97">
              <a:extLst>
                <a:ext uri="{FF2B5EF4-FFF2-40B4-BE49-F238E27FC236}">
                  <a16:creationId xmlns:a16="http://schemas.microsoft.com/office/drawing/2014/main" id="{8CBB844F-0601-6C90-67B7-9F64223D7B82}"/>
                </a:ext>
              </a:extLst>
            </p:cNvPr>
            <p:cNvCxnSpPr/>
            <p:nvPr/>
          </p:nvCxnSpPr>
          <p:spPr bwMode="auto">
            <a:xfrm>
              <a:off x="436776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5" name="Rectangle 96">
              <a:extLst>
                <a:ext uri="{FF2B5EF4-FFF2-40B4-BE49-F238E27FC236}">
                  <a16:creationId xmlns:a16="http://schemas.microsoft.com/office/drawing/2014/main" id="{0BF4479A-6C6C-F966-7BB0-C1F6B3C83A8A}"/>
                </a:ext>
              </a:extLst>
            </p:cNvPr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146" name="Trapezoid 98">
            <a:extLst>
              <a:ext uri="{FF2B5EF4-FFF2-40B4-BE49-F238E27FC236}">
                <a16:creationId xmlns:a16="http://schemas.microsoft.com/office/drawing/2014/main" id="{61BF5B3F-6AF6-9619-7762-77BC738E7491}"/>
              </a:ext>
            </a:extLst>
          </p:cNvPr>
          <p:cNvSpPr/>
          <p:nvPr/>
        </p:nvSpPr>
        <p:spPr bwMode="auto">
          <a:xfrm>
            <a:off x="4393916" y="4631353"/>
            <a:ext cx="3523449" cy="865914"/>
          </a:xfrm>
          <a:prstGeom prst="trapezoid">
            <a:avLst>
              <a:gd name="adj" fmla="val 135061"/>
            </a:avLst>
          </a:prstGeom>
          <a:solidFill>
            <a:srgbClr val="E7E6E6">
              <a:lumMod val="20000"/>
              <a:lumOff val="8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7" name="Rectangle 63">
            <a:extLst>
              <a:ext uri="{FF2B5EF4-FFF2-40B4-BE49-F238E27FC236}">
                <a16:creationId xmlns:a16="http://schemas.microsoft.com/office/drawing/2014/main" id="{E33D2089-7C99-AF8C-F89D-37D7EE4A8E4B}"/>
              </a:ext>
            </a:extLst>
          </p:cNvPr>
          <p:cNvSpPr/>
          <p:nvPr/>
        </p:nvSpPr>
        <p:spPr bwMode="auto">
          <a:xfrm>
            <a:off x="4393916" y="5497267"/>
            <a:ext cx="3523449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8" name="Rectangle 64">
            <a:extLst>
              <a:ext uri="{FF2B5EF4-FFF2-40B4-BE49-F238E27FC236}">
                <a16:creationId xmlns:a16="http://schemas.microsoft.com/office/drawing/2014/main" id="{3DCF7BF7-0F78-0058-B68E-7ADDEC682A19}"/>
              </a:ext>
            </a:extLst>
          </p:cNvPr>
          <p:cNvSpPr/>
          <p:nvPr/>
        </p:nvSpPr>
        <p:spPr bwMode="auto">
          <a:xfrm>
            <a:off x="5892160" y="561156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149" name="Rectangle 65">
            <a:extLst>
              <a:ext uri="{FF2B5EF4-FFF2-40B4-BE49-F238E27FC236}">
                <a16:creationId xmlns:a16="http://schemas.microsoft.com/office/drawing/2014/main" id="{D068DDD1-5247-D616-7CBB-7D73DB18C653}"/>
              </a:ext>
            </a:extLst>
          </p:cNvPr>
          <p:cNvSpPr/>
          <p:nvPr/>
        </p:nvSpPr>
        <p:spPr bwMode="auto">
          <a:xfrm>
            <a:off x="6164765" y="561156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150" name="Rectangle 66">
            <a:extLst>
              <a:ext uri="{FF2B5EF4-FFF2-40B4-BE49-F238E27FC236}">
                <a16:creationId xmlns:a16="http://schemas.microsoft.com/office/drawing/2014/main" id="{6925945D-44C5-3A88-420E-1A8F9B579804}"/>
              </a:ext>
            </a:extLst>
          </p:cNvPr>
          <p:cNvSpPr/>
          <p:nvPr/>
        </p:nvSpPr>
        <p:spPr bwMode="auto">
          <a:xfrm>
            <a:off x="6425560" y="561156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151" name="Rectangle 67">
            <a:extLst>
              <a:ext uri="{FF2B5EF4-FFF2-40B4-BE49-F238E27FC236}">
                <a16:creationId xmlns:a16="http://schemas.microsoft.com/office/drawing/2014/main" id="{7FDF8357-0E0E-2D86-295B-96329C431100}"/>
              </a:ext>
            </a:extLst>
          </p:cNvPr>
          <p:cNvSpPr/>
          <p:nvPr/>
        </p:nvSpPr>
        <p:spPr bwMode="auto">
          <a:xfrm>
            <a:off x="7339959" y="5611567"/>
            <a:ext cx="4572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-1</a:t>
            </a:r>
          </a:p>
        </p:txBody>
      </p:sp>
      <p:sp>
        <p:nvSpPr>
          <p:cNvPr id="152" name="Rectangle 68">
            <a:extLst>
              <a:ext uri="{FF2B5EF4-FFF2-40B4-BE49-F238E27FC236}">
                <a16:creationId xmlns:a16="http://schemas.microsoft.com/office/drawing/2014/main" id="{039A64CD-C5BD-4F85-F015-4FD02C5435F6}"/>
              </a:ext>
            </a:extLst>
          </p:cNvPr>
          <p:cNvSpPr/>
          <p:nvPr/>
        </p:nvSpPr>
        <p:spPr bwMode="auto">
          <a:xfrm>
            <a:off x="6698165" y="5611567"/>
            <a:ext cx="64179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153" name="Straight Connector 69">
            <a:extLst>
              <a:ext uri="{FF2B5EF4-FFF2-40B4-BE49-F238E27FC236}">
                <a16:creationId xmlns:a16="http://schemas.microsoft.com/office/drawing/2014/main" id="{EC3D89A6-22B5-E01E-AECC-4CBD880C9908}"/>
              </a:ext>
            </a:extLst>
          </p:cNvPr>
          <p:cNvCxnSpPr/>
          <p:nvPr/>
        </p:nvCxnSpPr>
        <p:spPr bwMode="auto">
          <a:xfrm>
            <a:off x="6832315" y="5763173"/>
            <a:ext cx="457200" cy="1588"/>
          </a:xfrm>
          <a:prstGeom prst="line">
            <a:avLst/>
          </a:prstGeom>
          <a:noFill/>
          <a:ln w="38100" cap="rnd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4" name="Rectangle 71">
            <a:extLst>
              <a:ext uri="{FF2B5EF4-FFF2-40B4-BE49-F238E27FC236}">
                <a16:creationId xmlns:a16="http://schemas.microsoft.com/office/drawing/2014/main" id="{F2CA50DC-9F2B-D90F-6A1B-3EA954C9B3FB}"/>
              </a:ext>
            </a:extLst>
          </p:cNvPr>
          <p:cNvSpPr/>
          <p:nvPr/>
        </p:nvSpPr>
        <p:spPr bwMode="auto">
          <a:xfrm>
            <a:off x="4989570" y="5611567"/>
            <a:ext cx="71799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155" name="Rectangle 72">
            <a:extLst>
              <a:ext uri="{FF2B5EF4-FFF2-40B4-BE49-F238E27FC236}">
                <a16:creationId xmlns:a16="http://schemas.microsoft.com/office/drawing/2014/main" id="{9A8CBD26-5ACC-DE4B-8B6F-C723B43DA018}"/>
              </a:ext>
            </a:extLst>
          </p:cNvPr>
          <p:cNvSpPr/>
          <p:nvPr/>
        </p:nvSpPr>
        <p:spPr bwMode="auto">
          <a:xfrm>
            <a:off x="4520560" y="5623911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156" name="AutoShape 16">
            <a:extLst>
              <a:ext uri="{FF2B5EF4-FFF2-40B4-BE49-F238E27FC236}">
                <a16:creationId xmlns:a16="http://schemas.microsoft.com/office/drawing/2014/main" id="{0AA10F20-20EB-C579-600E-39705D26B7B3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743236" y="5255256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7" name="TextBox 77">
            <a:extLst>
              <a:ext uri="{FF2B5EF4-FFF2-40B4-BE49-F238E27FC236}">
                <a16:creationId xmlns:a16="http://schemas.microsoft.com/office/drawing/2014/main" id="{39DD7D3D-F648-978A-EDB8-A69B06E39778}"/>
              </a:ext>
            </a:extLst>
          </p:cNvPr>
          <p:cNvSpPr txBox="1"/>
          <p:nvPr/>
        </p:nvSpPr>
        <p:spPr>
          <a:xfrm>
            <a:off x="6514290" y="634966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n-ea"/>
              </a:rPr>
              <a:t>B = 2</a:t>
            </a:r>
            <a:r>
              <a:rPr lang="en-US" baseline="30000" dirty="0">
                <a:solidFill>
                  <a:prstClr val="black"/>
                </a:solidFill>
                <a:latin typeface="+mn-ea"/>
              </a:rPr>
              <a:t>b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8" name="TextBox 52">
            <a:extLst>
              <a:ext uri="{FF2B5EF4-FFF2-40B4-BE49-F238E27FC236}">
                <a16:creationId xmlns:a16="http://schemas.microsoft.com/office/drawing/2014/main" id="{B5DA9BBC-1786-529B-77F8-01881BFAD670}"/>
              </a:ext>
            </a:extLst>
          </p:cNvPr>
          <p:cNvSpPr txBox="1"/>
          <p:nvPr/>
        </p:nvSpPr>
        <p:spPr>
          <a:xfrm>
            <a:off x="4190379" y="6258057"/>
            <a:ext cx="106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n-ea"/>
              </a:rPr>
              <a:t>valid bit</a:t>
            </a:r>
          </a:p>
        </p:txBody>
      </p:sp>
      <p:cxnSp>
        <p:nvCxnSpPr>
          <p:cNvPr id="159" name="Straight Connector 54">
            <a:extLst>
              <a:ext uri="{FF2B5EF4-FFF2-40B4-BE49-F238E27FC236}">
                <a16:creationId xmlns:a16="http://schemas.microsoft.com/office/drawing/2014/main" id="{69E1D227-4C83-FC1F-C36C-42C6575FBE0C}"/>
              </a:ext>
            </a:extLst>
          </p:cNvPr>
          <p:cNvCxnSpPr/>
          <p:nvPr/>
        </p:nvCxnSpPr>
        <p:spPr bwMode="auto">
          <a:xfrm rot="5400000" flipH="1" flipV="1">
            <a:off x="4496437" y="6080317"/>
            <a:ext cx="304800" cy="1588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0" name="Rectangle 71">
            <a:extLst>
              <a:ext uri="{FF2B5EF4-FFF2-40B4-BE49-F238E27FC236}">
                <a16:creationId xmlns:a16="http://schemas.microsoft.com/office/drawing/2014/main" id="{455530C4-BB3E-35BB-2E84-F24DD84642B5}"/>
              </a:ext>
            </a:extLst>
          </p:cNvPr>
          <p:cNvSpPr/>
          <p:nvPr/>
        </p:nvSpPr>
        <p:spPr bwMode="auto">
          <a:xfrm>
            <a:off x="4992691" y="5619738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161" name="Rectangle 50">
            <a:extLst>
              <a:ext uri="{FF2B5EF4-FFF2-40B4-BE49-F238E27FC236}">
                <a16:creationId xmlns:a16="http://schemas.microsoft.com/office/drawing/2014/main" id="{6E86D960-6504-BAF0-DFD6-FD5BF54C103F}"/>
              </a:ext>
            </a:extLst>
          </p:cNvPr>
          <p:cNvSpPr/>
          <p:nvPr/>
        </p:nvSpPr>
        <p:spPr bwMode="auto">
          <a:xfrm>
            <a:off x="9127756" y="2774639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 bits</a:t>
            </a:r>
          </a:p>
        </p:txBody>
      </p:sp>
      <p:sp>
        <p:nvSpPr>
          <p:cNvPr id="162" name="Rectangle 51">
            <a:extLst>
              <a:ext uri="{FF2B5EF4-FFF2-40B4-BE49-F238E27FC236}">
                <a16:creationId xmlns:a16="http://schemas.microsoft.com/office/drawing/2014/main" id="{263AE8CA-C7EC-85AF-4013-360E41BAD005}"/>
              </a:ext>
            </a:extLst>
          </p:cNvPr>
          <p:cNvSpPr/>
          <p:nvPr/>
        </p:nvSpPr>
        <p:spPr bwMode="auto">
          <a:xfrm>
            <a:off x="10102130" y="2774347"/>
            <a:ext cx="762000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 bits</a:t>
            </a:r>
          </a:p>
        </p:txBody>
      </p:sp>
      <p:sp>
        <p:nvSpPr>
          <p:cNvPr id="163" name="Rectangle 52">
            <a:extLst>
              <a:ext uri="{FF2B5EF4-FFF2-40B4-BE49-F238E27FC236}">
                <a16:creationId xmlns:a16="http://schemas.microsoft.com/office/drawing/2014/main" id="{18007C8D-14D6-BC68-E889-67F7DD9FF845}"/>
              </a:ext>
            </a:extLst>
          </p:cNvPr>
          <p:cNvSpPr/>
          <p:nvPr/>
        </p:nvSpPr>
        <p:spPr bwMode="auto">
          <a:xfrm>
            <a:off x="10864130" y="2774347"/>
            <a:ext cx="761998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b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bits</a:t>
            </a:r>
          </a:p>
        </p:txBody>
      </p:sp>
      <p:sp>
        <p:nvSpPr>
          <p:cNvPr id="164" name="TextBox 54">
            <a:extLst>
              <a:ext uri="{FF2B5EF4-FFF2-40B4-BE49-F238E27FC236}">
                <a16:creationId xmlns:a16="http://schemas.microsoft.com/office/drawing/2014/main" id="{526A4560-17D1-5765-2AB5-B2DB4D80C786}"/>
              </a:ext>
            </a:extLst>
          </p:cNvPr>
          <p:cNvSpPr txBox="1"/>
          <p:nvPr/>
        </p:nvSpPr>
        <p:spPr>
          <a:xfrm>
            <a:off x="9013342" y="2366915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b="1" dirty="0">
                <a:solidFill>
                  <a:prstClr val="black"/>
                </a:solidFill>
                <a:latin typeface="+mn-ea"/>
              </a:rPr>
              <a:t>数据的地址</a:t>
            </a:r>
            <a:r>
              <a:rPr lang="en-US" b="1" dirty="0">
                <a:solidFill>
                  <a:prstClr val="black"/>
                </a:solidFill>
                <a:latin typeface="+mn-ea"/>
              </a:rPr>
              <a:t>:</a:t>
            </a:r>
          </a:p>
        </p:txBody>
      </p:sp>
      <p:sp>
        <p:nvSpPr>
          <p:cNvPr id="165" name="AutoShape 16">
            <a:extLst>
              <a:ext uri="{FF2B5EF4-FFF2-40B4-BE49-F238E27FC236}">
                <a16:creationId xmlns:a16="http://schemas.microsoft.com/office/drawing/2014/main" id="{060B0790-8513-5BE3-F1C8-458B13D293B7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9485369" y="2740397"/>
            <a:ext cx="228600" cy="9905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6" name="AutoShape 16">
            <a:extLst>
              <a:ext uri="{FF2B5EF4-FFF2-40B4-BE49-F238E27FC236}">
                <a16:creationId xmlns:a16="http://schemas.microsoft.com/office/drawing/2014/main" id="{B4B807BE-EE39-36BA-C3E1-B4945D85AFF2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10368831" y="2854697"/>
            <a:ext cx="228600" cy="7619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7" name="AutoShape 16">
            <a:extLst>
              <a:ext uri="{FF2B5EF4-FFF2-40B4-BE49-F238E27FC236}">
                <a16:creationId xmlns:a16="http://schemas.microsoft.com/office/drawing/2014/main" id="{007F2335-ECB1-0CF1-4504-AC25B400CE04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11113344" y="2867088"/>
            <a:ext cx="233693" cy="732123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8" name="TextBox 74">
            <a:extLst>
              <a:ext uri="{FF2B5EF4-FFF2-40B4-BE49-F238E27FC236}">
                <a16:creationId xmlns:a16="http://schemas.microsoft.com/office/drawing/2014/main" id="{BC7E8141-ACB1-C80F-82B2-934661352374}"/>
              </a:ext>
            </a:extLst>
          </p:cNvPr>
          <p:cNvSpPr txBox="1"/>
          <p:nvPr/>
        </p:nvSpPr>
        <p:spPr>
          <a:xfrm>
            <a:off x="9215191" y="343461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行标签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69" name="TextBox 79">
            <a:extLst>
              <a:ext uri="{FF2B5EF4-FFF2-40B4-BE49-F238E27FC236}">
                <a16:creationId xmlns:a16="http://schemas.microsoft.com/office/drawing/2014/main" id="{34203254-C0BD-84D3-9017-3B69204B7122}"/>
              </a:ext>
            </a:extLst>
          </p:cNvPr>
          <p:cNvSpPr txBox="1"/>
          <p:nvPr/>
        </p:nvSpPr>
        <p:spPr>
          <a:xfrm>
            <a:off x="10083021" y="343253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组索引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70" name="TextBox 80">
            <a:extLst>
              <a:ext uri="{FF2B5EF4-FFF2-40B4-BE49-F238E27FC236}">
                <a16:creationId xmlns:a16="http://schemas.microsoft.com/office/drawing/2014/main" id="{FBE4BFB2-9EF4-6C21-F1D1-5706A94E2061}"/>
              </a:ext>
            </a:extLst>
          </p:cNvPr>
          <p:cNvSpPr txBox="1"/>
          <p:nvPr/>
        </p:nvSpPr>
        <p:spPr>
          <a:xfrm>
            <a:off x="10796034" y="34211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偏移量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71" name="Shape 92">
            <a:extLst>
              <a:ext uri="{FF2B5EF4-FFF2-40B4-BE49-F238E27FC236}">
                <a16:creationId xmlns:a16="http://schemas.microsoft.com/office/drawing/2014/main" id="{15F4EC91-9855-06A8-7C49-67B68D0B662D}"/>
              </a:ext>
            </a:extLst>
          </p:cNvPr>
          <p:cNvCxnSpPr>
            <a:cxnSpLocks/>
            <a:stCxn id="169" idx="2"/>
            <a:endCxn id="145" idx="3"/>
          </p:cNvCxnSpPr>
          <p:nvPr/>
        </p:nvCxnSpPr>
        <p:spPr bwMode="auto">
          <a:xfrm rot="5400000">
            <a:off x="9223129" y="3202289"/>
            <a:ext cx="691202" cy="1828800"/>
          </a:xfrm>
          <a:prstGeom prst="bentConnector2">
            <a:avLst/>
          </a:prstGeom>
          <a:noFill/>
          <a:ln w="25400" cap="flat" cmpd="sng" algn="ctr">
            <a:solidFill>
              <a:srgbClr val="ED7D31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Elbow Connector 101">
            <a:extLst>
              <a:ext uri="{FF2B5EF4-FFF2-40B4-BE49-F238E27FC236}">
                <a16:creationId xmlns:a16="http://schemas.microsoft.com/office/drawing/2014/main" id="{15577E91-12EC-5B27-16BF-850F51490D8D}"/>
              </a:ext>
            </a:extLst>
          </p:cNvPr>
          <p:cNvCxnSpPr>
            <a:cxnSpLocks/>
            <a:stCxn id="170" idx="2"/>
            <a:endCxn id="151" idx="3"/>
          </p:cNvCxnSpPr>
          <p:nvPr/>
        </p:nvCxnSpPr>
        <p:spPr bwMode="auto">
          <a:xfrm rot="5400000">
            <a:off x="8494498" y="3062320"/>
            <a:ext cx="2004309" cy="3398984"/>
          </a:xfrm>
          <a:prstGeom prst="bentConnector2">
            <a:avLst/>
          </a:prstGeom>
          <a:noFill/>
          <a:ln w="25400" cap="flat" cmpd="sng" algn="ctr">
            <a:solidFill>
              <a:srgbClr val="ED7D31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文本框 178">
            <a:extLst>
              <a:ext uri="{FF2B5EF4-FFF2-40B4-BE49-F238E27FC236}">
                <a16:creationId xmlns:a16="http://schemas.microsoft.com/office/drawing/2014/main" id="{5BEF9136-6F98-3AF5-F395-6F7E2103A0F3}"/>
              </a:ext>
            </a:extLst>
          </p:cNvPr>
          <p:cNvSpPr txBox="1"/>
          <p:nvPr/>
        </p:nvSpPr>
        <p:spPr>
          <a:xfrm>
            <a:off x="2870089" y="1277424"/>
            <a:ext cx="4389787" cy="2322687"/>
          </a:xfrm>
          <a:prstGeom prst="rect">
            <a:avLst/>
          </a:prstGeom>
          <a:solidFill>
            <a:sysClr val="window" lastClr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缓存的读取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根据数据的地址找到组索引，确定数据所在缓存组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检查是否有数据行标签匹配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检查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valid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位是否有效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根据偏移量获取数据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4" name="文本框 182">
            <a:extLst>
              <a:ext uri="{FF2B5EF4-FFF2-40B4-BE49-F238E27FC236}">
                <a16:creationId xmlns:a16="http://schemas.microsoft.com/office/drawing/2014/main" id="{4EF0B7E0-F1CF-41E4-EA66-8783DD1146CB}"/>
              </a:ext>
            </a:extLst>
          </p:cNvPr>
          <p:cNvSpPr txBox="1"/>
          <p:nvPr/>
        </p:nvSpPr>
        <p:spPr>
          <a:xfrm>
            <a:off x="10132215" y="37428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①</a:t>
            </a:r>
          </a:p>
        </p:txBody>
      </p:sp>
      <p:sp>
        <p:nvSpPr>
          <p:cNvPr id="175" name="文本框 183">
            <a:extLst>
              <a:ext uri="{FF2B5EF4-FFF2-40B4-BE49-F238E27FC236}">
                <a16:creationId xmlns:a16="http://schemas.microsoft.com/office/drawing/2014/main" id="{F1D99095-F50E-F5A6-8D77-28DF03FE4485}"/>
              </a:ext>
            </a:extLst>
          </p:cNvPr>
          <p:cNvSpPr txBox="1"/>
          <p:nvPr/>
        </p:nvSpPr>
        <p:spPr>
          <a:xfrm>
            <a:off x="9412025" y="37428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②</a:t>
            </a:r>
          </a:p>
        </p:txBody>
      </p:sp>
      <p:sp>
        <p:nvSpPr>
          <p:cNvPr id="176" name="文本框 185">
            <a:extLst>
              <a:ext uri="{FF2B5EF4-FFF2-40B4-BE49-F238E27FC236}">
                <a16:creationId xmlns:a16="http://schemas.microsoft.com/office/drawing/2014/main" id="{8C445A87-7182-0634-BD35-3FA8293D9CB7}"/>
              </a:ext>
            </a:extLst>
          </p:cNvPr>
          <p:cNvSpPr txBox="1"/>
          <p:nvPr/>
        </p:nvSpPr>
        <p:spPr>
          <a:xfrm>
            <a:off x="10794158" y="3748179"/>
            <a:ext cx="381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③</a:t>
            </a:r>
            <a:endParaRPr lang="zh-CN" alt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77" name="箭头: 下 2">
            <a:extLst>
              <a:ext uri="{FF2B5EF4-FFF2-40B4-BE49-F238E27FC236}">
                <a16:creationId xmlns:a16="http://schemas.microsoft.com/office/drawing/2014/main" id="{D9748B20-8BA0-63A4-11BE-6498C846E900}"/>
              </a:ext>
            </a:extLst>
          </p:cNvPr>
          <p:cNvSpPr/>
          <p:nvPr/>
        </p:nvSpPr>
        <p:spPr>
          <a:xfrm>
            <a:off x="9525647" y="1428390"/>
            <a:ext cx="848721" cy="896218"/>
          </a:xfrm>
          <a:prstGeom prst="down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23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3"/>
            <a:ext cx="9283913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缓存的设计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66" name="TextBox 56">
            <a:extLst>
              <a:ext uri="{FF2B5EF4-FFF2-40B4-BE49-F238E27FC236}">
                <a16:creationId xmlns:a16="http://schemas.microsoft.com/office/drawing/2014/main" id="{70DF4CD8-AE91-5507-1033-D698C6BB34A8}"/>
              </a:ext>
            </a:extLst>
          </p:cNvPr>
          <p:cNvSpPr txBox="1"/>
          <p:nvPr/>
        </p:nvSpPr>
        <p:spPr>
          <a:xfrm>
            <a:off x="2963969" y="463460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n-ea"/>
              </a:rPr>
              <a:t>S = 2</a:t>
            </a:r>
            <a:r>
              <a:rPr lang="en-US" baseline="30000" dirty="0">
                <a:solidFill>
                  <a:prstClr val="black"/>
                </a:solidFill>
                <a:latin typeface="+mn-ea"/>
              </a:rPr>
              <a:t>s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7" name="Rectangle 50">
            <a:extLst>
              <a:ext uri="{FF2B5EF4-FFF2-40B4-BE49-F238E27FC236}">
                <a16:creationId xmlns:a16="http://schemas.microsoft.com/office/drawing/2014/main" id="{5C5AA7E0-2652-4FE9-B87B-23C7E1F9F6F5}"/>
              </a:ext>
            </a:extLst>
          </p:cNvPr>
          <p:cNvSpPr/>
          <p:nvPr/>
        </p:nvSpPr>
        <p:spPr bwMode="auto">
          <a:xfrm>
            <a:off x="9012076" y="2874971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 bits</a:t>
            </a:r>
          </a:p>
        </p:txBody>
      </p:sp>
      <p:sp>
        <p:nvSpPr>
          <p:cNvPr id="68" name="Rectangle 51">
            <a:extLst>
              <a:ext uri="{FF2B5EF4-FFF2-40B4-BE49-F238E27FC236}">
                <a16:creationId xmlns:a16="http://schemas.microsoft.com/office/drawing/2014/main" id="{83238A1C-DAF2-3BB9-21B3-2DCFDF1D4C67}"/>
              </a:ext>
            </a:extLst>
          </p:cNvPr>
          <p:cNvSpPr/>
          <p:nvPr/>
        </p:nvSpPr>
        <p:spPr bwMode="auto">
          <a:xfrm>
            <a:off x="9986450" y="2874679"/>
            <a:ext cx="762000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0…01</a:t>
            </a:r>
          </a:p>
        </p:txBody>
      </p:sp>
      <p:sp>
        <p:nvSpPr>
          <p:cNvPr id="69" name="Rectangle 52">
            <a:extLst>
              <a:ext uri="{FF2B5EF4-FFF2-40B4-BE49-F238E27FC236}">
                <a16:creationId xmlns:a16="http://schemas.microsoft.com/office/drawing/2014/main" id="{ED48E2B4-9AC7-30E1-68BF-5DB3296FC64B}"/>
              </a:ext>
            </a:extLst>
          </p:cNvPr>
          <p:cNvSpPr/>
          <p:nvPr/>
        </p:nvSpPr>
        <p:spPr bwMode="auto">
          <a:xfrm>
            <a:off x="10748450" y="2874679"/>
            <a:ext cx="685800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100</a:t>
            </a:r>
          </a:p>
        </p:txBody>
      </p:sp>
      <p:sp>
        <p:nvSpPr>
          <p:cNvPr id="70" name="TextBox 54">
            <a:extLst>
              <a:ext uri="{FF2B5EF4-FFF2-40B4-BE49-F238E27FC236}">
                <a16:creationId xmlns:a16="http://schemas.microsoft.com/office/drawing/2014/main" id="{CDB98DA8-71D9-6611-64E4-9841E342C545}"/>
              </a:ext>
            </a:extLst>
          </p:cNvPr>
          <p:cNvSpPr txBox="1"/>
          <p:nvPr/>
        </p:nvSpPr>
        <p:spPr>
          <a:xfrm>
            <a:off x="8897662" y="2467247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b="1" dirty="0">
                <a:solidFill>
                  <a:prstClr val="black"/>
                </a:solidFill>
                <a:latin typeface="+mn-ea"/>
              </a:rPr>
              <a:t>数据的地址</a:t>
            </a:r>
            <a:r>
              <a:rPr lang="en-US" b="1" dirty="0">
                <a:solidFill>
                  <a:prstClr val="black"/>
                </a:solidFill>
                <a:latin typeface="+mn-ea"/>
              </a:rPr>
              <a:t>:</a:t>
            </a:r>
          </a:p>
        </p:txBody>
      </p:sp>
      <p:sp>
        <p:nvSpPr>
          <p:cNvPr id="71" name="AutoShape 16">
            <a:extLst>
              <a:ext uri="{FF2B5EF4-FFF2-40B4-BE49-F238E27FC236}">
                <a16:creationId xmlns:a16="http://schemas.microsoft.com/office/drawing/2014/main" id="{64060BD2-F669-34F6-441F-5B947D85CA28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9369689" y="2840729"/>
            <a:ext cx="228600" cy="9905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2" name="AutoShape 16">
            <a:extLst>
              <a:ext uri="{FF2B5EF4-FFF2-40B4-BE49-F238E27FC236}">
                <a16:creationId xmlns:a16="http://schemas.microsoft.com/office/drawing/2014/main" id="{46B59FD8-4FA1-374C-0DE0-E9E0E997BB91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10253151" y="2955029"/>
            <a:ext cx="228600" cy="7619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3" name="AutoShape 16">
            <a:extLst>
              <a:ext uri="{FF2B5EF4-FFF2-40B4-BE49-F238E27FC236}">
                <a16:creationId xmlns:a16="http://schemas.microsoft.com/office/drawing/2014/main" id="{08336CB9-FCB4-A565-AB38-0CADE5C9626E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10980218" y="2996296"/>
            <a:ext cx="222263" cy="685800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5FBD7A74-B3A6-5595-C94F-2F22E9E3884F}"/>
              </a:ext>
            </a:extLst>
          </p:cNvPr>
          <p:cNvSpPr txBox="1"/>
          <p:nvPr/>
        </p:nvSpPr>
        <p:spPr>
          <a:xfrm>
            <a:off x="9099511" y="35349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行标签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5" name="TextBox 79">
            <a:extLst>
              <a:ext uri="{FF2B5EF4-FFF2-40B4-BE49-F238E27FC236}">
                <a16:creationId xmlns:a16="http://schemas.microsoft.com/office/drawing/2014/main" id="{79A540A4-AE4F-0AF1-ABDF-28CE0E73F4A1}"/>
              </a:ext>
            </a:extLst>
          </p:cNvPr>
          <p:cNvSpPr txBox="1"/>
          <p:nvPr/>
        </p:nvSpPr>
        <p:spPr>
          <a:xfrm>
            <a:off x="9967341" y="353286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组索引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6" name="TextBox 80">
            <a:extLst>
              <a:ext uri="{FF2B5EF4-FFF2-40B4-BE49-F238E27FC236}">
                <a16:creationId xmlns:a16="http://schemas.microsoft.com/office/drawing/2014/main" id="{E0426C83-A0A2-AD26-A029-6866639E1C71}"/>
              </a:ext>
            </a:extLst>
          </p:cNvPr>
          <p:cNvSpPr txBox="1"/>
          <p:nvPr/>
        </p:nvSpPr>
        <p:spPr>
          <a:xfrm>
            <a:off x="10680354" y="352143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偏移量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7" name="文本框 178">
            <a:extLst>
              <a:ext uri="{FF2B5EF4-FFF2-40B4-BE49-F238E27FC236}">
                <a16:creationId xmlns:a16="http://schemas.microsoft.com/office/drawing/2014/main" id="{8656DDCB-73B9-A971-2D79-523E1AE3BD05}"/>
              </a:ext>
            </a:extLst>
          </p:cNvPr>
          <p:cNvSpPr txBox="1"/>
          <p:nvPr/>
        </p:nvSpPr>
        <p:spPr>
          <a:xfrm>
            <a:off x="3021170" y="1387888"/>
            <a:ext cx="7177811" cy="82997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缓存的读取举例：直接映射缓存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每组内的数据行数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E=1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，行内的数据块大小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B=8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8" name="AutoShape 16">
            <a:extLst>
              <a:ext uri="{FF2B5EF4-FFF2-40B4-BE49-F238E27FC236}">
                <a16:creationId xmlns:a16="http://schemas.microsoft.com/office/drawing/2014/main" id="{945BC707-13D9-ECFB-1C1B-E109E4402080}"/>
              </a:ext>
            </a:extLst>
          </p:cNvPr>
          <p:cNvSpPr>
            <a:spLocks/>
          </p:cNvSpPr>
          <p:nvPr/>
        </p:nvSpPr>
        <p:spPr bwMode="auto">
          <a:xfrm>
            <a:off x="3895283" y="3343708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79" name="Straight Connector 124">
            <a:extLst>
              <a:ext uri="{FF2B5EF4-FFF2-40B4-BE49-F238E27FC236}">
                <a16:creationId xmlns:a16="http://schemas.microsoft.com/office/drawing/2014/main" id="{F73230C1-C788-D59E-4024-6351259F6788}"/>
              </a:ext>
            </a:extLst>
          </p:cNvPr>
          <p:cNvCxnSpPr/>
          <p:nvPr/>
        </p:nvCxnSpPr>
        <p:spPr bwMode="auto">
          <a:xfrm>
            <a:off x="4627418" y="5535034"/>
            <a:ext cx="3124199" cy="8138"/>
          </a:xfrm>
          <a:prstGeom prst="line">
            <a:avLst/>
          </a:prstGeom>
          <a:noFill/>
          <a:ln w="76200" cap="rnd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ectangle 131">
            <a:extLst>
              <a:ext uri="{FF2B5EF4-FFF2-40B4-BE49-F238E27FC236}">
                <a16:creationId xmlns:a16="http://schemas.microsoft.com/office/drawing/2014/main" id="{49293105-4532-A6AB-7921-03A6A0DB599C}"/>
              </a:ext>
            </a:extLst>
          </p:cNvPr>
          <p:cNvSpPr/>
          <p:nvPr/>
        </p:nvSpPr>
        <p:spPr bwMode="auto">
          <a:xfrm>
            <a:off x="4246416" y="4704972"/>
            <a:ext cx="3848288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1" name="Rectangle 132">
            <a:extLst>
              <a:ext uri="{FF2B5EF4-FFF2-40B4-BE49-F238E27FC236}">
                <a16:creationId xmlns:a16="http://schemas.microsoft.com/office/drawing/2014/main" id="{4F3CB637-B868-238D-F148-B07E69312672}"/>
              </a:ext>
            </a:extLst>
          </p:cNvPr>
          <p:cNvSpPr/>
          <p:nvPr/>
        </p:nvSpPr>
        <p:spPr bwMode="auto">
          <a:xfrm>
            <a:off x="5744660" y="48192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82" name="Rectangle 133">
            <a:extLst>
              <a:ext uri="{FF2B5EF4-FFF2-40B4-BE49-F238E27FC236}">
                <a16:creationId xmlns:a16="http://schemas.microsoft.com/office/drawing/2014/main" id="{9C433FF1-83E3-5BDA-06DD-FEF7BF1542D3}"/>
              </a:ext>
            </a:extLst>
          </p:cNvPr>
          <p:cNvSpPr/>
          <p:nvPr/>
        </p:nvSpPr>
        <p:spPr bwMode="auto">
          <a:xfrm>
            <a:off x="6017265" y="48192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83" name="Rectangle 134">
            <a:extLst>
              <a:ext uri="{FF2B5EF4-FFF2-40B4-BE49-F238E27FC236}">
                <a16:creationId xmlns:a16="http://schemas.microsoft.com/office/drawing/2014/main" id="{FF7C0AB9-4760-0644-AEA2-A351BA31DD5C}"/>
              </a:ext>
            </a:extLst>
          </p:cNvPr>
          <p:cNvSpPr/>
          <p:nvPr/>
        </p:nvSpPr>
        <p:spPr bwMode="auto">
          <a:xfrm>
            <a:off x="6278060" y="48192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84" name="Rectangle 135">
            <a:extLst>
              <a:ext uri="{FF2B5EF4-FFF2-40B4-BE49-F238E27FC236}">
                <a16:creationId xmlns:a16="http://schemas.microsoft.com/office/drawing/2014/main" id="{CE64BCAB-85BE-9D3E-B76A-C33B28826A40}"/>
              </a:ext>
            </a:extLst>
          </p:cNvPr>
          <p:cNvSpPr/>
          <p:nvPr/>
        </p:nvSpPr>
        <p:spPr bwMode="auto">
          <a:xfrm>
            <a:off x="7700104" y="48192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85" name="Rectangle 138">
            <a:extLst>
              <a:ext uri="{FF2B5EF4-FFF2-40B4-BE49-F238E27FC236}">
                <a16:creationId xmlns:a16="http://schemas.microsoft.com/office/drawing/2014/main" id="{9D4F9AF3-94C6-B10C-FF9D-85DB3C00CA15}"/>
              </a:ext>
            </a:extLst>
          </p:cNvPr>
          <p:cNvSpPr/>
          <p:nvPr/>
        </p:nvSpPr>
        <p:spPr bwMode="auto">
          <a:xfrm>
            <a:off x="4842070" y="4819272"/>
            <a:ext cx="717995" cy="30480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86" name="Rectangle 139">
            <a:extLst>
              <a:ext uri="{FF2B5EF4-FFF2-40B4-BE49-F238E27FC236}">
                <a16:creationId xmlns:a16="http://schemas.microsoft.com/office/drawing/2014/main" id="{E4562608-DFB7-47D9-693B-C5732F1EF529}"/>
              </a:ext>
            </a:extLst>
          </p:cNvPr>
          <p:cNvSpPr/>
          <p:nvPr/>
        </p:nvSpPr>
        <p:spPr bwMode="auto">
          <a:xfrm>
            <a:off x="4373060" y="48192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87" name="Rectangle 140">
            <a:extLst>
              <a:ext uri="{FF2B5EF4-FFF2-40B4-BE49-F238E27FC236}">
                <a16:creationId xmlns:a16="http://schemas.microsoft.com/office/drawing/2014/main" id="{CCFFADDF-2FCD-F42E-A54B-D483845DF285}"/>
              </a:ext>
            </a:extLst>
          </p:cNvPr>
          <p:cNvSpPr/>
          <p:nvPr/>
        </p:nvSpPr>
        <p:spPr bwMode="auto">
          <a:xfrm>
            <a:off x="6551388" y="48192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88" name="Rectangle 141">
            <a:extLst>
              <a:ext uri="{FF2B5EF4-FFF2-40B4-BE49-F238E27FC236}">
                <a16:creationId xmlns:a16="http://schemas.microsoft.com/office/drawing/2014/main" id="{F8DB28D8-7E3D-6EEF-F1F5-34258405EDE3}"/>
              </a:ext>
            </a:extLst>
          </p:cNvPr>
          <p:cNvSpPr/>
          <p:nvPr/>
        </p:nvSpPr>
        <p:spPr bwMode="auto">
          <a:xfrm>
            <a:off x="7408904" y="48192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89" name="Rectangle 142">
            <a:extLst>
              <a:ext uri="{FF2B5EF4-FFF2-40B4-BE49-F238E27FC236}">
                <a16:creationId xmlns:a16="http://schemas.microsoft.com/office/drawing/2014/main" id="{CAC0589F-72CA-979C-8EA1-9C025A64EEAE}"/>
              </a:ext>
            </a:extLst>
          </p:cNvPr>
          <p:cNvSpPr/>
          <p:nvPr/>
        </p:nvSpPr>
        <p:spPr bwMode="auto">
          <a:xfrm>
            <a:off x="7116982" y="48192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90" name="Rectangle 143">
            <a:extLst>
              <a:ext uri="{FF2B5EF4-FFF2-40B4-BE49-F238E27FC236}">
                <a16:creationId xmlns:a16="http://schemas.microsoft.com/office/drawing/2014/main" id="{FA90882D-96F2-40C1-4D8E-1DB91CEF7E1C}"/>
              </a:ext>
            </a:extLst>
          </p:cNvPr>
          <p:cNvSpPr/>
          <p:nvPr/>
        </p:nvSpPr>
        <p:spPr bwMode="auto">
          <a:xfrm>
            <a:off x="6825060" y="48192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91" name="Rectangle 146">
            <a:extLst>
              <a:ext uri="{FF2B5EF4-FFF2-40B4-BE49-F238E27FC236}">
                <a16:creationId xmlns:a16="http://schemas.microsoft.com/office/drawing/2014/main" id="{0BB4092C-E969-9290-D949-854FFDDD7395}"/>
              </a:ext>
            </a:extLst>
          </p:cNvPr>
          <p:cNvSpPr/>
          <p:nvPr/>
        </p:nvSpPr>
        <p:spPr bwMode="auto">
          <a:xfrm>
            <a:off x="4246416" y="4019172"/>
            <a:ext cx="3848288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2" name="Rectangle 147">
            <a:extLst>
              <a:ext uri="{FF2B5EF4-FFF2-40B4-BE49-F238E27FC236}">
                <a16:creationId xmlns:a16="http://schemas.microsoft.com/office/drawing/2014/main" id="{BCD30336-719C-71F5-2593-8AF02C00A377}"/>
              </a:ext>
            </a:extLst>
          </p:cNvPr>
          <p:cNvSpPr/>
          <p:nvPr/>
        </p:nvSpPr>
        <p:spPr bwMode="auto">
          <a:xfrm>
            <a:off x="5744660" y="41334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93" name="Rectangle 148">
            <a:extLst>
              <a:ext uri="{FF2B5EF4-FFF2-40B4-BE49-F238E27FC236}">
                <a16:creationId xmlns:a16="http://schemas.microsoft.com/office/drawing/2014/main" id="{C3BE1A95-6A4B-349A-01B9-6E7B6CF91254}"/>
              </a:ext>
            </a:extLst>
          </p:cNvPr>
          <p:cNvSpPr/>
          <p:nvPr/>
        </p:nvSpPr>
        <p:spPr bwMode="auto">
          <a:xfrm>
            <a:off x="6017265" y="41334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94" name="Rectangle 149">
            <a:extLst>
              <a:ext uri="{FF2B5EF4-FFF2-40B4-BE49-F238E27FC236}">
                <a16:creationId xmlns:a16="http://schemas.microsoft.com/office/drawing/2014/main" id="{C2C91183-7720-57E9-E4C7-EF3822730275}"/>
              </a:ext>
            </a:extLst>
          </p:cNvPr>
          <p:cNvSpPr/>
          <p:nvPr/>
        </p:nvSpPr>
        <p:spPr bwMode="auto">
          <a:xfrm>
            <a:off x="6278060" y="41334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95" name="Rectangle 150">
            <a:extLst>
              <a:ext uri="{FF2B5EF4-FFF2-40B4-BE49-F238E27FC236}">
                <a16:creationId xmlns:a16="http://schemas.microsoft.com/office/drawing/2014/main" id="{BBD3174F-475E-69F1-0954-4F944A3D0F7A}"/>
              </a:ext>
            </a:extLst>
          </p:cNvPr>
          <p:cNvSpPr/>
          <p:nvPr/>
        </p:nvSpPr>
        <p:spPr bwMode="auto">
          <a:xfrm>
            <a:off x="7700104" y="41334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96" name="Rectangle 151">
            <a:extLst>
              <a:ext uri="{FF2B5EF4-FFF2-40B4-BE49-F238E27FC236}">
                <a16:creationId xmlns:a16="http://schemas.microsoft.com/office/drawing/2014/main" id="{88CBE9A6-31E3-E2D6-729A-6241FF7CA3E5}"/>
              </a:ext>
            </a:extLst>
          </p:cNvPr>
          <p:cNvSpPr/>
          <p:nvPr/>
        </p:nvSpPr>
        <p:spPr bwMode="auto">
          <a:xfrm>
            <a:off x="4842070" y="4133472"/>
            <a:ext cx="717995" cy="30480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97" name="Rectangle 152">
            <a:extLst>
              <a:ext uri="{FF2B5EF4-FFF2-40B4-BE49-F238E27FC236}">
                <a16:creationId xmlns:a16="http://schemas.microsoft.com/office/drawing/2014/main" id="{032AAEDB-1871-B6D2-E554-78BB76989ACE}"/>
              </a:ext>
            </a:extLst>
          </p:cNvPr>
          <p:cNvSpPr/>
          <p:nvPr/>
        </p:nvSpPr>
        <p:spPr bwMode="auto">
          <a:xfrm>
            <a:off x="4373060" y="41334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98" name="Rectangle 153">
            <a:extLst>
              <a:ext uri="{FF2B5EF4-FFF2-40B4-BE49-F238E27FC236}">
                <a16:creationId xmlns:a16="http://schemas.microsoft.com/office/drawing/2014/main" id="{81CF64EE-0E7C-AF4C-99C3-316408752EDB}"/>
              </a:ext>
            </a:extLst>
          </p:cNvPr>
          <p:cNvSpPr/>
          <p:nvPr/>
        </p:nvSpPr>
        <p:spPr bwMode="auto">
          <a:xfrm>
            <a:off x="6551388" y="41334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99" name="Rectangle 154">
            <a:extLst>
              <a:ext uri="{FF2B5EF4-FFF2-40B4-BE49-F238E27FC236}">
                <a16:creationId xmlns:a16="http://schemas.microsoft.com/office/drawing/2014/main" id="{D57F6C84-819F-553C-8FD0-415273FE2F2C}"/>
              </a:ext>
            </a:extLst>
          </p:cNvPr>
          <p:cNvSpPr/>
          <p:nvPr/>
        </p:nvSpPr>
        <p:spPr bwMode="auto">
          <a:xfrm>
            <a:off x="7408904" y="41334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100" name="Rectangle 155">
            <a:extLst>
              <a:ext uri="{FF2B5EF4-FFF2-40B4-BE49-F238E27FC236}">
                <a16:creationId xmlns:a16="http://schemas.microsoft.com/office/drawing/2014/main" id="{AFEB28A5-B693-B252-270A-03C9E5512408}"/>
              </a:ext>
            </a:extLst>
          </p:cNvPr>
          <p:cNvSpPr/>
          <p:nvPr/>
        </p:nvSpPr>
        <p:spPr bwMode="auto">
          <a:xfrm>
            <a:off x="7116982" y="41334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101" name="Rectangle 156">
            <a:extLst>
              <a:ext uri="{FF2B5EF4-FFF2-40B4-BE49-F238E27FC236}">
                <a16:creationId xmlns:a16="http://schemas.microsoft.com/office/drawing/2014/main" id="{5233B018-7349-F3F7-723E-FB5771035E1E}"/>
              </a:ext>
            </a:extLst>
          </p:cNvPr>
          <p:cNvSpPr/>
          <p:nvPr/>
        </p:nvSpPr>
        <p:spPr bwMode="auto">
          <a:xfrm>
            <a:off x="6825060" y="41334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102" name="Rectangle 158">
            <a:extLst>
              <a:ext uri="{FF2B5EF4-FFF2-40B4-BE49-F238E27FC236}">
                <a16:creationId xmlns:a16="http://schemas.microsoft.com/office/drawing/2014/main" id="{14BF5C0E-AD63-4092-5137-D804089C3BC3}"/>
              </a:ext>
            </a:extLst>
          </p:cNvPr>
          <p:cNvSpPr/>
          <p:nvPr/>
        </p:nvSpPr>
        <p:spPr bwMode="auto">
          <a:xfrm>
            <a:off x="4246416" y="3333372"/>
            <a:ext cx="3848288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3" name="Rectangle 159">
            <a:extLst>
              <a:ext uri="{FF2B5EF4-FFF2-40B4-BE49-F238E27FC236}">
                <a16:creationId xmlns:a16="http://schemas.microsoft.com/office/drawing/2014/main" id="{2D995CA8-1846-0AEF-8976-B51FBEA8FF3C}"/>
              </a:ext>
            </a:extLst>
          </p:cNvPr>
          <p:cNvSpPr/>
          <p:nvPr/>
        </p:nvSpPr>
        <p:spPr bwMode="auto">
          <a:xfrm>
            <a:off x="5744660" y="34476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104" name="Rectangle 160">
            <a:extLst>
              <a:ext uri="{FF2B5EF4-FFF2-40B4-BE49-F238E27FC236}">
                <a16:creationId xmlns:a16="http://schemas.microsoft.com/office/drawing/2014/main" id="{8D351B9D-BA4B-2D31-D826-545EE88BDDEB}"/>
              </a:ext>
            </a:extLst>
          </p:cNvPr>
          <p:cNvSpPr/>
          <p:nvPr/>
        </p:nvSpPr>
        <p:spPr bwMode="auto">
          <a:xfrm>
            <a:off x="6017265" y="34476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105" name="Rectangle 161">
            <a:extLst>
              <a:ext uri="{FF2B5EF4-FFF2-40B4-BE49-F238E27FC236}">
                <a16:creationId xmlns:a16="http://schemas.microsoft.com/office/drawing/2014/main" id="{C708AA71-2675-29FC-520E-A56E1E01CF2C}"/>
              </a:ext>
            </a:extLst>
          </p:cNvPr>
          <p:cNvSpPr/>
          <p:nvPr/>
        </p:nvSpPr>
        <p:spPr bwMode="auto">
          <a:xfrm>
            <a:off x="6278060" y="34476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106" name="Rectangle 162">
            <a:extLst>
              <a:ext uri="{FF2B5EF4-FFF2-40B4-BE49-F238E27FC236}">
                <a16:creationId xmlns:a16="http://schemas.microsoft.com/office/drawing/2014/main" id="{E58BF700-11A6-CAEA-5D69-F28FF5D4B0EE}"/>
              </a:ext>
            </a:extLst>
          </p:cNvPr>
          <p:cNvSpPr/>
          <p:nvPr/>
        </p:nvSpPr>
        <p:spPr bwMode="auto">
          <a:xfrm>
            <a:off x="7700104" y="34476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107" name="Rectangle 163">
            <a:extLst>
              <a:ext uri="{FF2B5EF4-FFF2-40B4-BE49-F238E27FC236}">
                <a16:creationId xmlns:a16="http://schemas.microsoft.com/office/drawing/2014/main" id="{D9876141-88BE-DF9A-5F97-754577E1A4C5}"/>
              </a:ext>
            </a:extLst>
          </p:cNvPr>
          <p:cNvSpPr/>
          <p:nvPr/>
        </p:nvSpPr>
        <p:spPr bwMode="auto">
          <a:xfrm>
            <a:off x="4842070" y="3447672"/>
            <a:ext cx="717995" cy="30480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108" name="Rectangle 164">
            <a:extLst>
              <a:ext uri="{FF2B5EF4-FFF2-40B4-BE49-F238E27FC236}">
                <a16:creationId xmlns:a16="http://schemas.microsoft.com/office/drawing/2014/main" id="{D00A385A-8935-D233-ED71-D8B7D70759CB}"/>
              </a:ext>
            </a:extLst>
          </p:cNvPr>
          <p:cNvSpPr/>
          <p:nvPr/>
        </p:nvSpPr>
        <p:spPr bwMode="auto">
          <a:xfrm>
            <a:off x="4373060" y="34476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109" name="Rectangle 165">
            <a:extLst>
              <a:ext uri="{FF2B5EF4-FFF2-40B4-BE49-F238E27FC236}">
                <a16:creationId xmlns:a16="http://schemas.microsoft.com/office/drawing/2014/main" id="{71970565-9202-8AF4-19AA-EAF2F2FCB98B}"/>
              </a:ext>
            </a:extLst>
          </p:cNvPr>
          <p:cNvSpPr/>
          <p:nvPr/>
        </p:nvSpPr>
        <p:spPr bwMode="auto">
          <a:xfrm>
            <a:off x="6551388" y="34476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110" name="Rectangle 166">
            <a:extLst>
              <a:ext uri="{FF2B5EF4-FFF2-40B4-BE49-F238E27FC236}">
                <a16:creationId xmlns:a16="http://schemas.microsoft.com/office/drawing/2014/main" id="{CFD1022F-BA13-BF48-E97D-2CE11A92D989}"/>
              </a:ext>
            </a:extLst>
          </p:cNvPr>
          <p:cNvSpPr/>
          <p:nvPr/>
        </p:nvSpPr>
        <p:spPr bwMode="auto">
          <a:xfrm>
            <a:off x="7408904" y="34476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111" name="Rectangle 167">
            <a:extLst>
              <a:ext uri="{FF2B5EF4-FFF2-40B4-BE49-F238E27FC236}">
                <a16:creationId xmlns:a16="http://schemas.microsoft.com/office/drawing/2014/main" id="{7040DEFD-EB81-6C70-2FB1-A8B9CA99F45F}"/>
              </a:ext>
            </a:extLst>
          </p:cNvPr>
          <p:cNvSpPr/>
          <p:nvPr/>
        </p:nvSpPr>
        <p:spPr bwMode="auto">
          <a:xfrm>
            <a:off x="7116982" y="34476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112" name="Rectangle 168">
            <a:extLst>
              <a:ext uri="{FF2B5EF4-FFF2-40B4-BE49-F238E27FC236}">
                <a16:creationId xmlns:a16="http://schemas.microsoft.com/office/drawing/2014/main" id="{1900C95B-96F1-8942-5A1F-3DB38EEA8A99}"/>
              </a:ext>
            </a:extLst>
          </p:cNvPr>
          <p:cNvSpPr/>
          <p:nvPr/>
        </p:nvSpPr>
        <p:spPr bwMode="auto">
          <a:xfrm>
            <a:off x="6825060" y="34476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113" name="Rectangle 170">
            <a:extLst>
              <a:ext uri="{FF2B5EF4-FFF2-40B4-BE49-F238E27FC236}">
                <a16:creationId xmlns:a16="http://schemas.microsoft.com/office/drawing/2014/main" id="{DC095D39-D912-C764-9412-9F91A2EC17F3}"/>
              </a:ext>
            </a:extLst>
          </p:cNvPr>
          <p:cNvSpPr/>
          <p:nvPr/>
        </p:nvSpPr>
        <p:spPr bwMode="auto">
          <a:xfrm>
            <a:off x="4246416" y="5771772"/>
            <a:ext cx="3848288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14" name="Rectangle 171">
            <a:extLst>
              <a:ext uri="{FF2B5EF4-FFF2-40B4-BE49-F238E27FC236}">
                <a16:creationId xmlns:a16="http://schemas.microsoft.com/office/drawing/2014/main" id="{1D949CF2-DDE5-A54D-7245-B8A57B7F6E37}"/>
              </a:ext>
            </a:extLst>
          </p:cNvPr>
          <p:cNvSpPr/>
          <p:nvPr/>
        </p:nvSpPr>
        <p:spPr bwMode="auto">
          <a:xfrm>
            <a:off x="5744660" y="58860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115" name="Rectangle 172">
            <a:extLst>
              <a:ext uri="{FF2B5EF4-FFF2-40B4-BE49-F238E27FC236}">
                <a16:creationId xmlns:a16="http://schemas.microsoft.com/office/drawing/2014/main" id="{106AA41D-0CE7-4E20-1C22-938E0E1053A9}"/>
              </a:ext>
            </a:extLst>
          </p:cNvPr>
          <p:cNvSpPr/>
          <p:nvPr/>
        </p:nvSpPr>
        <p:spPr bwMode="auto">
          <a:xfrm>
            <a:off x="6017265" y="58860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116" name="Rectangle 173">
            <a:extLst>
              <a:ext uri="{FF2B5EF4-FFF2-40B4-BE49-F238E27FC236}">
                <a16:creationId xmlns:a16="http://schemas.microsoft.com/office/drawing/2014/main" id="{FFC084F5-902B-DFB8-3E31-6101A53AEF1F}"/>
              </a:ext>
            </a:extLst>
          </p:cNvPr>
          <p:cNvSpPr/>
          <p:nvPr/>
        </p:nvSpPr>
        <p:spPr bwMode="auto">
          <a:xfrm>
            <a:off x="6278060" y="58860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178" name="Rectangle 174">
            <a:extLst>
              <a:ext uri="{FF2B5EF4-FFF2-40B4-BE49-F238E27FC236}">
                <a16:creationId xmlns:a16="http://schemas.microsoft.com/office/drawing/2014/main" id="{1B0A1315-BF9A-C876-3F40-55418B60BBC8}"/>
              </a:ext>
            </a:extLst>
          </p:cNvPr>
          <p:cNvSpPr/>
          <p:nvPr/>
        </p:nvSpPr>
        <p:spPr bwMode="auto">
          <a:xfrm>
            <a:off x="7700104" y="58860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179" name="Rectangle 175">
            <a:extLst>
              <a:ext uri="{FF2B5EF4-FFF2-40B4-BE49-F238E27FC236}">
                <a16:creationId xmlns:a16="http://schemas.microsoft.com/office/drawing/2014/main" id="{57EB2F09-3551-950C-59E0-9B1A615757B7}"/>
              </a:ext>
            </a:extLst>
          </p:cNvPr>
          <p:cNvSpPr/>
          <p:nvPr/>
        </p:nvSpPr>
        <p:spPr bwMode="auto">
          <a:xfrm>
            <a:off x="4842070" y="5886072"/>
            <a:ext cx="717995" cy="30480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180" name="Rectangle 176">
            <a:extLst>
              <a:ext uri="{FF2B5EF4-FFF2-40B4-BE49-F238E27FC236}">
                <a16:creationId xmlns:a16="http://schemas.microsoft.com/office/drawing/2014/main" id="{92FFAC27-717F-51CC-EB2C-CCB9A6B0FE2B}"/>
              </a:ext>
            </a:extLst>
          </p:cNvPr>
          <p:cNvSpPr/>
          <p:nvPr/>
        </p:nvSpPr>
        <p:spPr bwMode="auto">
          <a:xfrm>
            <a:off x="4373060" y="58860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181" name="Rectangle 177">
            <a:extLst>
              <a:ext uri="{FF2B5EF4-FFF2-40B4-BE49-F238E27FC236}">
                <a16:creationId xmlns:a16="http://schemas.microsoft.com/office/drawing/2014/main" id="{26A42319-7C88-5997-6DB5-2A828575965A}"/>
              </a:ext>
            </a:extLst>
          </p:cNvPr>
          <p:cNvSpPr/>
          <p:nvPr/>
        </p:nvSpPr>
        <p:spPr bwMode="auto">
          <a:xfrm>
            <a:off x="6551388" y="5886072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182" name="Rectangle 178">
            <a:extLst>
              <a:ext uri="{FF2B5EF4-FFF2-40B4-BE49-F238E27FC236}">
                <a16:creationId xmlns:a16="http://schemas.microsoft.com/office/drawing/2014/main" id="{FC672102-20F6-75CF-221D-B338C697D1DE}"/>
              </a:ext>
            </a:extLst>
          </p:cNvPr>
          <p:cNvSpPr/>
          <p:nvPr/>
        </p:nvSpPr>
        <p:spPr bwMode="auto">
          <a:xfrm>
            <a:off x="7408904" y="58860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183" name="Rectangle 179">
            <a:extLst>
              <a:ext uri="{FF2B5EF4-FFF2-40B4-BE49-F238E27FC236}">
                <a16:creationId xmlns:a16="http://schemas.microsoft.com/office/drawing/2014/main" id="{098807AA-97D6-77A7-F572-F284516F8096}"/>
              </a:ext>
            </a:extLst>
          </p:cNvPr>
          <p:cNvSpPr/>
          <p:nvPr/>
        </p:nvSpPr>
        <p:spPr bwMode="auto">
          <a:xfrm>
            <a:off x="7116982" y="58860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184" name="Rectangle 180">
            <a:extLst>
              <a:ext uri="{FF2B5EF4-FFF2-40B4-BE49-F238E27FC236}">
                <a16:creationId xmlns:a16="http://schemas.microsoft.com/office/drawing/2014/main" id="{5A0E5C65-0FEC-B1B9-D9D9-EC3ACD5596DF}"/>
              </a:ext>
            </a:extLst>
          </p:cNvPr>
          <p:cNvSpPr/>
          <p:nvPr/>
        </p:nvSpPr>
        <p:spPr bwMode="auto">
          <a:xfrm>
            <a:off x="6825060" y="5886072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cxnSp>
        <p:nvCxnSpPr>
          <p:cNvPr id="185" name="Shape 182">
            <a:extLst>
              <a:ext uri="{FF2B5EF4-FFF2-40B4-BE49-F238E27FC236}">
                <a16:creationId xmlns:a16="http://schemas.microsoft.com/office/drawing/2014/main" id="{548524D5-0044-0714-C272-DABC19CCD38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9016054" y="2946632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6" name="箭头: 下 3">
            <a:extLst>
              <a:ext uri="{FF2B5EF4-FFF2-40B4-BE49-F238E27FC236}">
                <a16:creationId xmlns:a16="http://schemas.microsoft.com/office/drawing/2014/main" id="{E60AFB23-9076-255E-D1C0-E7129150A44E}"/>
              </a:ext>
            </a:extLst>
          </p:cNvPr>
          <p:cNvSpPr/>
          <p:nvPr/>
        </p:nvSpPr>
        <p:spPr>
          <a:xfrm>
            <a:off x="9795908" y="1467027"/>
            <a:ext cx="848721" cy="896218"/>
          </a:xfrm>
          <a:prstGeom prst="down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6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3"/>
            <a:ext cx="9283913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缓存的设计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AD5601B-163E-7539-3F31-3F21A3FACEEC}"/>
              </a:ext>
            </a:extLst>
          </p:cNvPr>
          <p:cNvSpPr/>
          <p:nvPr/>
        </p:nvSpPr>
        <p:spPr bwMode="auto">
          <a:xfrm>
            <a:off x="3638450" y="4546431"/>
            <a:ext cx="3848288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1F228-8986-BA0D-8930-8094DA3FF3C2}"/>
              </a:ext>
            </a:extLst>
          </p:cNvPr>
          <p:cNvSpPr/>
          <p:nvPr/>
        </p:nvSpPr>
        <p:spPr bwMode="auto">
          <a:xfrm>
            <a:off x="5136694" y="4660731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E80FCE-29B9-A39D-CDE8-B879724DF73B}"/>
              </a:ext>
            </a:extLst>
          </p:cNvPr>
          <p:cNvSpPr/>
          <p:nvPr/>
        </p:nvSpPr>
        <p:spPr bwMode="auto">
          <a:xfrm>
            <a:off x="5409299" y="4660731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01B972-A2F1-9514-4822-9A07BCCAD266}"/>
              </a:ext>
            </a:extLst>
          </p:cNvPr>
          <p:cNvSpPr/>
          <p:nvPr/>
        </p:nvSpPr>
        <p:spPr bwMode="auto">
          <a:xfrm>
            <a:off x="5670094" y="4660731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E55F18-82DF-52D3-6AFF-CFEAAD996535}"/>
              </a:ext>
            </a:extLst>
          </p:cNvPr>
          <p:cNvSpPr/>
          <p:nvPr/>
        </p:nvSpPr>
        <p:spPr bwMode="auto">
          <a:xfrm>
            <a:off x="7092138" y="4660731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D867CD-6E80-747D-E841-D09D9C2C2620}"/>
              </a:ext>
            </a:extLst>
          </p:cNvPr>
          <p:cNvSpPr/>
          <p:nvPr/>
        </p:nvSpPr>
        <p:spPr bwMode="auto">
          <a:xfrm>
            <a:off x="4234104" y="4660731"/>
            <a:ext cx="71799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5B05CE-8956-6C57-24E2-F563E973F63A}"/>
              </a:ext>
            </a:extLst>
          </p:cNvPr>
          <p:cNvSpPr/>
          <p:nvPr/>
        </p:nvSpPr>
        <p:spPr bwMode="auto">
          <a:xfrm>
            <a:off x="3765094" y="4660731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F5A05A-B743-193A-4B0F-ACE9424CCB1D}"/>
              </a:ext>
            </a:extLst>
          </p:cNvPr>
          <p:cNvSpPr/>
          <p:nvPr/>
        </p:nvSpPr>
        <p:spPr bwMode="auto">
          <a:xfrm>
            <a:off x="5943422" y="4660731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762849-ADFD-9128-BFCD-A1926946920B}"/>
              </a:ext>
            </a:extLst>
          </p:cNvPr>
          <p:cNvSpPr/>
          <p:nvPr/>
        </p:nvSpPr>
        <p:spPr bwMode="auto">
          <a:xfrm>
            <a:off x="6800938" y="4660731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1A48BB-C650-F7F5-C770-F18C9D641AEB}"/>
              </a:ext>
            </a:extLst>
          </p:cNvPr>
          <p:cNvSpPr/>
          <p:nvPr/>
        </p:nvSpPr>
        <p:spPr bwMode="auto">
          <a:xfrm>
            <a:off x="6509016" y="4660731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CA5437-C312-0D6F-36B6-4CA741100EAC}"/>
              </a:ext>
            </a:extLst>
          </p:cNvPr>
          <p:cNvSpPr/>
          <p:nvPr/>
        </p:nvSpPr>
        <p:spPr bwMode="auto">
          <a:xfrm>
            <a:off x="6217094" y="4660731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cxnSp>
        <p:nvCxnSpPr>
          <p:cNvPr id="44" name="Shape 182">
            <a:extLst>
              <a:ext uri="{FF2B5EF4-FFF2-40B4-BE49-F238E27FC236}">
                <a16:creationId xmlns:a16="http://schemas.microsoft.com/office/drawing/2014/main" id="{18EFA97E-B8A1-7678-CEF0-2ACCDB88F0BB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408088" y="3473891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hape 60">
            <a:extLst>
              <a:ext uri="{FF2B5EF4-FFF2-40B4-BE49-F238E27FC236}">
                <a16:creationId xmlns:a16="http://schemas.microsoft.com/office/drawing/2014/main" id="{2DEEC7F3-6B88-85DA-ED60-EA220A0E8682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4593103" y="4259817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54DCA7-1B44-89A0-9DD1-C8545A2CB33B}"/>
              </a:ext>
            </a:extLst>
          </p:cNvPr>
          <p:cNvSpPr txBox="1"/>
          <p:nvPr/>
        </p:nvSpPr>
        <p:spPr>
          <a:xfrm>
            <a:off x="5006114" y="3557083"/>
            <a:ext cx="133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①</a:t>
            </a:r>
            <a:r>
              <a:rPr lang="en-US" altLang="zh-CN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检查标签是否匹配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D559AA-CB67-D7E7-6ECA-5C1F8654ADAC}"/>
              </a:ext>
            </a:extLst>
          </p:cNvPr>
          <p:cNvCxnSpPr/>
          <p:nvPr/>
        </p:nvCxnSpPr>
        <p:spPr bwMode="auto">
          <a:xfrm rot="5400000">
            <a:off x="3696926" y="4460274"/>
            <a:ext cx="400914" cy="1588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637558E-CAC3-24A0-B573-5EDF80FCC8D4}"/>
              </a:ext>
            </a:extLst>
          </p:cNvPr>
          <p:cNvSpPr txBox="1"/>
          <p:nvPr/>
        </p:nvSpPr>
        <p:spPr>
          <a:xfrm>
            <a:off x="2947576" y="3893615"/>
            <a:ext cx="175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② 检查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valid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位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 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5BA233-E694-2FF4-4941-BF3E2EC8A574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090858" y="2667801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C8B9628-29E6-7834-C6E4-4F7272BBCED5}"/>
              </a:ext>
            </a:extLst>
          </p:cNvPr>
          <p:cNvSpPr/>
          <p:nvPr/>
        </p:nvSpPr>
        <p:spPr bwMode="auto">
          <a:xfrm>
            <a:off x="4239425" y="4664327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89D5AA-BD1C-9638-A625-739197D67B8F}"/>
              </a:ext>
            </a:extLst>
          </p:cNvPr>
          <p:cNvSpPr/>
          <p:nvPr/>
        </p:nvSpPr>
        <p:spPr bwMode="auto">
          <a:xfrm>
            <a:off x="8354455" y="4107708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 bits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4DFEAC-0D23-1A0A-BE8E-9CB88288AEA5}"/>
              </a:ext>
            </a:extLst>
          </p:cNvPr>
          <p:cNvSpPr/>
          <p:nvPr/>
        </p:nvSpPr>
        <p:spPr bwMode="auto">
          <a:xfrm>
            <a:off x="9328829" y="4107416"/>
            <a:ext cx="762000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0…01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FF7C440-ADC5-7DE9-2224-712AFEF80664}"/>
              </a:ext>
            </a:extLst>
          </p:cNvPr>
          <p:cNvSpPr/>
          <p:nvPr/>
        </p:nvSpPr>
        <p:spPr bwMode="auto">
          <a:xfrm>
            <a:off x="10090829" y="4107416"/>
            <a:ext cx="685800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100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5EE07D8C-C991-DFC0-60E5-F545A7FF4D6C}"/>
              </a:ext>
            </a:extLst>
          </p:cNvPr>
          <p:cNvSpPr txBox="1"/>
          <p:nvPr/>
        </p:nvSpPr>
        <p:spPr>
          <a:xfrm>
            <a:off x="8240041" y="369998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数据的地址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:</a:t>
            </a:r>
          </a:p>
        </p:txBody>
      </p:sp>
      <p:sp>
        <p:nvSpPr>
          <p:cNvPr id="55" name="TextBox 74">
            <a:extLst>
              <a:ext uri="{FF2B5EF4-FFF2-40B4-BE49-F238E27FC236}">
                <a16:creationId xmlns:a16="http://schemas.microsoft.com/office/drawing/2014/main" id="{93A8B8D9-653A-6DE8-2BC2-C58D7E38E153}"/>
              </a:ext>
            </a:extLst>
          </p:cNvPr>
          <p:cNvSpPr txBox="1"/>
          <p:nvPr/>
        </p:nvSpPr>
        <p:spPr>
          <a:xfrm>
            <a:off x="8485743" y="440128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行标签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6" name="TextBox 79">
            <a:extLst>
              <a:ext uri="{FF2B5EF4-FFF2-40B4-BE49-F238E27FC236}">
                <a16:creationId xmlns:a16="http://schemas.microsoft.com/office/drawing/2014/main" id="{9D623AEB-D1FF-A94F-C6AA-3B188DE85E98}"/>
              </a:ext>
            </a:extLst>
          </p:cNvPr>
          <p:cNvSpPr txBox="1"/>
          <p:nvPr/>
        </p:nvSpPr>
        <p:spPr>
          <a:xfrm>
            <a:off x="9345056" y="488533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组索引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7" name="TextBox 80">
            <a:extLst>
              <a:ext uri="{FF2B5EF4-FFF2-40B4-BE49-F238E27FC236}">
                <a16:creationId xmlns:a16="http://schemas.microsoft.com/office/drawing/2014/main" id="{D31B8CE4-9D86-1B14-D8A9-663D76719596}"/>
              </a:ext>
            </a:extLst>
          </p:cNvPr>
          <p:cNvSpPr txBox="1"/>
          <p:nvPr/>
        </p:nvSpPr>
        <p:spPr>
          <a:xfrm>
            <a:off x="9988481" y="545562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偏移量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8" name="文本框 18">
            <a:extLst>
              <a:ext uri="{FF2B5EF4-FFF2-40B4-BE49-F238E27FC236}">
                <a16:creationId xmlns:a16="http://schemas.microsoft.com/office/drawing/2014/main" id="{81803B47-2DAF-9D84-C8DA-4DAACD6E6A70}"/>
              </a:ext>
            </a:extLst>
          </p:cNvPr>
          <p:cNvSpPr txBox="1"/>
          <p:nvPr/>
        </p:nvSpPr>
        <p:spPr>
          <a:xfrm>
            <a:off x="2380144" y="2178346"/>
            <a:ext cx="8101175" cy="82997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缓存的读取举例：直接映射缓存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每组内的数据行数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E=1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，行内的数据块大小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B=8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9" name="TextBox 61">
            <a:extLst>
              <a:ext uri="{FF2B5EF4-FFF2-40B4-BE49-F238E27FC236}">
                <a16:creationId xmlns:a16="http://schemas.microsoft.com/office/drawing/2014/main" id="{D7FA6BA4-5EE1-3E9C-297B-6141F9426ADF}"/>
              </a:ext>
            </a:extLst>
          </p:cNvPr>
          <p:cNvSpPr txBox="1"/>
          <p:nvPr/>
        </p:nvSpPr>
        <p:spPr>
          <a:xfrm>
            <a:off x="6251658" y="5472496"/>
            <a:ext cx="149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③ 根据偏移量获取数据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9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50" grpId="0" animBg="1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3"/>
            <a:ext cx="9283913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缓存的设计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F98FCA5-117C-5D0B-B6E8-F2808C2E0F21}"/>
              </a:ext>
            </a:extLst>
          </p:cNvPr>
          <p:cNvSpPr txBox="1"/>
          <p:nvPr/>
        </p:nvSpPr>
        <p:spPr>
          <a:xfrm>
            <a:off x="3409788" y="5966396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C00000"/>
                </a:solidFill>
                <a:latin typeface="+mn-ea"/>
              </a:rPr>
              <a:t>缺失：如果缓存组内的行标签没能匹配，则发生缓存替换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7" name="文本框 8">
            <a:extLst>
              <a:ext uri="{FF2B5EF4-FFF2-40B4-BE49-F238E27FC236}">
                <a16:creationId xmlns:a16="http://schemas.microsoft.com/office/drawing/2014/main" id="{25A7E15A-32DD-BBB0-468E-14DAC0893821}"/>
              </a:ext>
            </a:extLst>
          </p:cNvPr>
          <p:cNvSpPr txBox="1"/>
          <p:nvPr/>
        </p:nvSpPr>
        <p:spPr>
          <a:xfrm>
            <a:off x="3072017" y="1273204"/>
            <a:ext cx="8101175" cy="82997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缓存的读取举例：直接映射缓存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每组内的数据行数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E=1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，行内的数据块大小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B=8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8" name="Rectangle 146">
            <a:extLst>
              <a:ext uri="{FF2B5EF4-FFF2-40B4-BE49-F238E27FC236}">
                <a16:creationId xmlns:a16="http://schemas.microsoft.com/office/drawing/2014/main" id="{7E2AAD2D-CD10-3BA9-DD3B-BB367D17C565}"/>
              </a:ext>
            </a:extLst>
          </p:cNvPr>
          <p:cNvSpPr/>
          <p:nvPr/>
        </p:nvSpPr>
        <p:spPr bwMode="auto">
          <a:xfrm>
            <a:off x="4330323" y="3641289"/>
            <a:ext cx="3848288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9" name="Rectangle 147">
            <a:extLst>
              <a:ext uri="{FF2B5EF4-FFF2-40B4-BE49-F238E27FC236}">
                <a16:creationId xmlns:a16="http://schemas.microsoft.com/office/drawing/2014/main" id="{8C081FAA-18D3-39DF-0626-E647A99C1EA7}"/>
              </a:ext>
            </a:extLst>
          </p:cNvPr>
          <p:cNvSpPr/>
          <p:nvPr/>
        </p:nvSpPr>
        <p:spPr bwMode="auto">
          <a:xfrm>
            <a:off x="5828567" y="3755589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70" name="Rectangle 148">
            <a:extLst>
              <a:ext uri="{FF2B5EF4-FFF2-40B4-BE49-F238E27FC236}">
                <a16:creationId xmlns:a16="http://schemas.microsoft.com/office/drawing/2014/main" id="{F3621C17-33D2-2277-C576-04A263A5BABE}"/>
              </a:ext>
            </a:extLst>
          </p:cNvPr>
          <p:cNvSpPr/>
          <p:nvPr/>
        </p:nvSpPr>
        <p:spPr bwMode="auto">
          <a:xfrm>
            <a:off x="6101172" y="3755589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71" name="Rectangle 149">
            <a:extLst>
              <a:ext uri="{FF2B5EF4-FFF2-40B4-BE49-F238E27FC236}">
                <a16:creationId xmlns:a16="http://schemas.microsoft.com/office/drawing/2014/main" id="{6BB35E96-ACF3-DCEE-8B89-4C6F2D3482F1}"/>
              </a:ext>
            </a:extLst>
          </p:cNvPr>
          <p:cNvSpPr/>
          <p:nvPr/>
        </p:nvSpPr>
        <p:spPr bwMode="auto">
          <a:xfrm>
            <a:off x="6361967" y="3755589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72" name="Rectangle 150">
            <a:extLst>
              <a:ext uri="{FF2B5EF4-FFF2-40B4-BE49-F238E27FC236}">
                <a16:creationId xmlns:a16="http://schemas.microsoft.com/office/drawing/2014/main" id="{DDCB8DDD-4E8E-1BBC-FE4E-5D009C3D4B53}"/>
              </a:ext>
            </a:extLst>
          </p:cNvPr>
          <p:cNvSpPr/>
          <p:nvPr/>
        </p:nvSpPr>
        <p:spPr bwMode="auto">
          <a:xfrm>
            <a:off x="7784011" y="3755589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73" name="Rectangle 151">
            <a:extLst>
              <a:ext uri="{FF2B5EF4-FFF2-40B4-BE49-F238E27FC236}">
                <a16:creationId xmlns:a16="http://schemas.microsoft.com/office/drawing/2014/main" id="{70CFA33A-B191-0B84-992A-F986200AD4C7}"/>
              </a:ext>
            </a:extLst>
          </p:cNvPr>
          <p:cNvSpPr/>
          <p:nvPr/>
        </p:nvSpPr>
        <p:spPr bwMode="auto">
          <a:xfrm>
            <a:off x="4925977" y="3755589"/>
            <a:ext cx="71799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74" name="Rectangle 152">
            <a:extLst>
              <a:ext uri="{FF2B5EF4-FFF2-40B4-BE49-F238E27FC236}">
                <a16:creationId xmlns:a16="http://schemas.microsoft.com/office/drawing/2014/main" id="{EE085288-7E8F-1E17-E98C-234AC931946B}"/>
              </a:ext>
            </a:extLst>
          </p:cNvPr>
          <p:cNvSpPr/>
          <p:nvPr/>
        </p:nvSpPr>
        <p:spPr bwMode="auto">
          <a:xfrm>
            <a:off x="4456967" y="3755589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75" name="Rectangle 153">
            <a:extLst>
              <a:ext uri="{FF2B5EF4-FFF2-40B4-BE49-F238E27FC236}">
                <a16:creationId xmlns:a16="http://schemas.microsoft.com/office/drawing/2014/main" id="{9CB0AC4D-D91A-71DE-CB62-18BAB92788E6}"/>
              </a:ext>
            </a:extLst>
          </p:cNvPr>
          <p:cNvSpPr/>
          <p:nvPr/>
        </p:nvSpPr>
        <p:spPr bwMode="auto">
          <a:xfrm>
            <a:off x="6635295" y="3755589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76" name="Rectangle 154">
            <a:extLst>
              <a:ext uri="{FF2B5EF4-FFF2-40B4-BE49-F238E27FC236}">
                <a16:creationId xmlns:a16="http://schemas.microsoft.com/office/drawing/2014/main" id="{AB6D5E7F-6464-6744-0078-E996DA31B06B}"/>
              </a:ext>
            </a:extLst>
          </p:cNvPr>
          <p:cNvSpPr/>
          <p:nvPr/>
        </p:nvSpPr>
        <p:spPr bwMode="auto">
          <a:xfrm>
            <a:off x="7492811" y="3755589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77" name="Rectangle 155">
            <a:extLst>
              <a:ext uri="{FF2B5EF4-FFF2-40B4-BE49-F238E27FC236}">
                <a16:creationId xmlns:a16="http://schemas.microsoft.com/office/drawing/2014/main" id="{8F29B3F2-C03A-6E2C-4384-8575D7DBC409}"/>
              </a:ext>
            </a:extLst>
          </p:cNvPr>
          <p:cNvSpPr/>
          <p:nvPr/>
        </p:nvSpPr>
        <p:spPr bwMode="auto">
          <a:xfrm>
            <a:off x="7200889" y="3755589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78" name="Rectangle 156">
            <a:extLst>
              <a:ext uri="{FF2B5EF4-FFF2-40B4-BE49-F238E27FC236}">
                <a16:creationId xmlns:a16="http://schemas.microsoft.com/office/drawing/2014/main" id="{9196D074-0C48-1C72-BF89-A3DCB3DA77B0}"/>
              </a:ext>
            </a:extLst>
          </p:cNvPr>
          <p:cNvSpPr/>
          <p:nvPr/>
        </p:nvSpPr>
        <p:spPr bwMode="auto">
          <a:xfrm>
            <a:off x="6908967" y="3755589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cxnSp>
        <p:nvCxnSpPr>
          <p:cNvPr id="79" name="Shape 182">
            <a:extLst>
              <a:ext uri="{FF2B5EF4-FFF2-40B4-BE49-F238E27FC236}">
                <a16:creationId xmlns:a16="http://schemas.microsoft.com/office/drawing/2014/main" id="{B7C93973-88F6-21CC-B8AD-B7B6037DFA2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9099961" y="2568749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hape 60">
            <a:extLst>
              <a:ext uri="{FF2B5EF4-FFF2-40B4-BE49-F238E27FC236}">
                <a16:creationId xmlns:a16="http://schemas.microsoft.com/office/drawing/2014/main" id="{3FC7BC14-5E3E-7CC2-4714-84ADB5300022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5284976" y="3354675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TextBox 61">
            <a:extLst>
              <a:ext uri="{FF2B5EF4-FFF2-40B4-BE49-F238E27FC236}">
                <a16:creationId xmlns:a16="http://schemas.microsoft.com/office/drawing/2014/main" id="{31321E3B-343E-66E5-CECF-1D1B1B8DA749}"/>
              </a:ext>
            </a:extLst>
          </p:cNvPr>
          <p:cNvSpPr txBox="1"/>
          <p:nvPr/>
        </p:nvSpPr>
        <p:spPr>
          <a:xfrm>
            <a:off x="5697987" y="2651941"/>
            <a:ext cx="135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① 检查标签是否匹配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2" name="Straight Connector 67">
            <a:extLst>
              <a:ext uri="{FF2B5EF4-FFF2-40B4-BE49-F238E27FC236}">
                <a16:creationId xmlns:a16="http://schemas.microsoft.com/office/drawing/2014/main" id="{576AE3D3-706C-8FD3-9112-56696A8883A1}"/>
              </a:ext>
            </a:extLst>
          </p:cNvPr>
          <p:cNvCxnSpPr/>
          <p:nvPr/>
        </p:nvCxnSpPr>
        <p:spPr bwMode="auto">
          <a:xfrm rot="5400000">
            <a:off x="4388799" y="3555132"/>
            <a:ext cx="400914" cy="1588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TextBox 68">
            <a:extLst>
              <a:ext uri="{FF2B5EF4-FFF2-40B4-BE49-F238E27FC236}">
                <a16:creationId xmlns:a16="http://schemas.microsoft.com/office/drawing/2014/main" id="{FA7AECFD-AA28-901A-8F5D-12CAB06ED07F}"/>
              </a:ext>
            </a:extLst>
          </p:cNvPr>
          <p:cNvSpPr txBox="1"/>
          <p:nvPr/>
        </p:nvSpPr>
        <p:spPr>
          <a:xfrm>
            <a:off x="3626642" y="2999693"/>
            <a:ext cx="189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② 检查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valid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位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 </a:t>
            </a:r>
          </a:p>
        </p:txBody>
      </p:sp>
      <p:cxnSp>
        <p:nvCxnSpPr>
          <p:cNvPr id="84" name="Elbow Connector 70">
            <a:extLst>
              <a:ext uri="{FF2B5EF4-FFF2-40B4-BE49-F238E27FC236}">
                <a16:creationId xmlns:a16="http://schemas.microsoft.com/office/drawing/2014/main" id="{66F6D05E-E1AE-72D5-0871-37D5E1A105BA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782731" y="176265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Rectangle 26">
            <a:extLst>
              <a:ext uri="{FF2B5EF4-FFF2-40B4-BE49-F238E27FC236}">
                <a16:creationId xmlns:a16="http://schemas.microsoft.com/office/drawing/2014/main" id="{92526ADE-BF6C-275D-5356-1790DDEC69FE}"/>
              </a:ext>
            </a:extLst>
          </p:cNvPr>
          <p:cNvSpPr/>
          <p:nvPr/>
        </p:nvSpPr>
        <p:spPr bwMode="auto">
          <a:xfrm>
            <a:off x="4931298" y="3759185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86" name="Rectangle 50">
            <a:extLst>
              <a:ext uri="{FF2B5EF4-FFF2-40B4-BE49-F238E27FC236}">
                <a16:creationId xmlns:a16="http://schemas.microsoft.com/office/drawing/2014/main" id="{1163A8F7-BED5-8C1A-BC1E-8D79D52D4439}"/>
              </a:ext>
            </a:extLst>
          </p:cNvPr>
          <p:cNvSpPr/>
          <p:nvPr/>
        </p:nvSpPr>
        <p:spPr bwMode="auto">
          <a:xfrm>
            <a:off x="9046328" y="3202566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 bits</a:t>
            </a:r>
          </a:p>
        </p:txBody>
      </p:sp>
      <p:sp>
        <p:nvSpPr>
          <p:cNvPr id="87" name="Rectangle 51">
            <a:extLst>
              <a:ext uri="{FF2B5EF4-FFF2-40B4-BE49-F238E27FC236}">
                <a16:creationId xmlns:a16="http://schemas.microsoft.com/office/drawing/2014/main" id="{ACB549DC-7AA7-00F0-EFF3-DB9F8985829E}"/>
              </a:ext>
            </a:extLst>
          </p:cNvPr>
          <p:cNvSpPr/>
          <p:nvPr/>
        </p:nvSpPr>
        <p:spPr bwMode="auto">
          <a:xfrm>
            <a:off x="10020702" y="3202274"/>
            <a:ext cx="762000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0…01</a:t>
            </a:r>
          </a:p>
        </p:txBody>
      </p:sp>
      <p:sp>
        <p:nvSpPr>
          <p:cNvPr id="88" name="Rectangle 52">
            <a:extLst>
              <a:ext uri="{FF2B5EF4-FFF2-40B4-BE49-F238E27FC236}">
                <a16:creationId xmlns:a16="http://schemas.microsoft.com/office/drawing/2014/main" id="{FF2F5E46-D45A-4E30-5F2D-A5F7EB9DB010}"/>
              </a:ext>
            </a:extLst>
          </p:cNvPr>
          <p:cNvSpPr/>
          <p:nvPr/>
        </p:nvSpPr>
        <p:spPr bwMode="auto">
          <a:xfrm>
            <a:off x="10782702" y="3202274"/>
            <a:ext cx="685800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100</a:t>
            </a:r>
          </a:p>
        </p:txBody>
      </p:sp>
      <p:sp>
        <p:nvSpPr>
          <p:cNvPr id="89" name="TextBox 54">
            <a:extLst>
              <a:ext uri="{FF2B5EF4-FFF2-40B4-BE49-F238E27FC236}">
                <a16:creationId xmlns:a16="http://schemas.microsoft.com/office/drawing/2014/main" id="{160B42CF-296B-5486-AF9A-C95B7379DA9F}"/>
              </a:ext>
            </a:extLst>
          </p:cNvPr>
          <p:cNvSpPr txBox="1"/>
          <p:nvPr/>
        </p:nvSpPr>
        <p:spPr>
          <a:xfrm>
            <a:off x="8931914" y="279484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数据的地址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:</a:t>
            </a:r>
          </a:p>
        </p:txBody>
      </p:sp>
      <p:sp>
        <p:nvSpPr>
          <p:cNvPr id="90" name="TextBox 74">
            <a:extLst>
              <a:ext uri="{FF2B5EF4-FFF2-40B4-BE49-F238E27FC236}">
                <a16:creationId xmlns:a16="http://schemas.microsoft.com/office/drawing/2014/main" id="{1030B95F-F420-83E8-8CF9-411FDCD1351D}"/>
              </a:ext>
            </a:extLst>
          </p:cNvPr>
          <p:cNvSpPr txBox="1"/>
          <p:nvPr/>
        </p:nvSpPr>
        <p:spPr>
          <a:xfrm>
            <a:off x="9177616" y="349614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行标签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1" name="TextBox 79">
            <a:extLst>
              <a:ext uri="{FF2B5EF4-FFF2-40B4-BE49-F238E27FC236}">
                <a16:creationId xmlns:a16="http://schemas.microsoft.com/office/drawing/2014/main" id="{738F4BFC-3ED1-4633-EF96-8A7A1B253253}"/>
              </a:ext>
            </a:extLst>
          </p:cNvPr>
          <p:cNvSpPr txBox="1"/>
          <p:nvPr/>
        </p:nvSpPr>
        <p:spPr>
          <a:xfrm>
            <a:off x="10036929" y="39801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组索引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2" name="TextBox 80">
            <a:extLst>
              <a:ext uri="{FF2B5EF4-FFF2-40B4-BE49-F238E27FC236}">
                <a16:creationId xmlns:a16="http://schemas.microsoft.com/office/drawing/2014/main" id="{7C64A724-2369-92E5-9781-5C2BCBBC07EC}"/>
              </a:ext>
            </a:extLst>
          </p:cNvPr>
          <p:cNvSpPr txBox="1"/>
          <p:nvPr/>
        </p:nvSpPr>
        <p:spPr>
          <a:xfrm>
            <a:off x="10680354" y="455048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偏移量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3" name="TextBox 61">
            <a:extLst>
              <a:ext uri="{FF2B5EF4-FFF2-40B4-BE49-F238E27FC236}">
                <a16:creationId xmlns:a16="http://schemas.microsoft.com/office/drawing/2014/main" id="{A0F2AAE4-51AD-FC21-F09A-58AA9528B2B3}"/>
              </a:ext>
            </a:extLst>
          </p:cNvPr>
          <p:cNvSpPr txBox="1"/>
          <p:nvPr/>
        </p:nvSpPr>
        <p:spPr>
          <a:xfrm>
            <a:off x="6342500" y="5225120"/>
            <a:ext cx="258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③ 根据偏移量获取数据（例如，</a:t>
            </a:r>
            <a:r>
              <a:rPr lang="en-US" altLang="zh-CN" dirty="0">
                <a:solidFill>
                  <a:prstClr val="black"/>
                </a:solidFill>
                <a:latin typeface="+mn-ea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字节的</a:t>
            </a:r>
            <a:r>
              <a:rPr lang="en-US" altLang="zh-CN" dirty="0">
                <a:solidFill>
                  <a:prstClr val="black"/>
                </a:solidFill>
                <a:latin typeface="+mn-ea"/>
              </a:rPr>
              <a:t>int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）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D07A7CC-4B53-AE30-0F27-87106EB1B518}"/>
              </a:ext>
            </a:extLst>
          </p:cNvPr>
          <p:cNvSpPr/>
          <p:nvPr/>
        </p:nvSpPr>
        <p:spPr bwMode="auto">
          <a:xfrm>
            <a:off x="7790985" y="3755589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066304A-B778-D740-121D-062421F44518}"/>
              </a:ext>
            </a:extLst>
          </p:cNvPr>
          <p:cNvSpPr/>
          <p:nvPr/>
        </p:nvSpPr>
        <p:spPr bwMode="auto">
          <a:xfrm>
            <a:off x="7499785" y="3755589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515C42-4858-E22E-5691-50B3C2397F47}"/>
              </a:ext>
            </a:extLst>
          </p:cNvPr>
          <p:cNvSpPr/>
          <p:nvPr/>
        </p:nvSpPr>
        <p:spPr bwMode="auto">
          <a:xfrm>
            <a:off x="7207863" y="3755589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5A469D-B8FF-B4DF-F816-CA3560F83E1B}"/>
              </a:ext>
            </a:extLst>
          </p:cNvPr>
          <p:cNvSpPr/>
          <p:nvPr/>
        </p:nvSpPr>
        <p:spPr bwMode="auto">
          <a:xfrm>
            <a:off x="6915941" y="3755589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98" name="Down Arrow 97">
            <a:extLst>
              <a:ext uri="{FF2B5EF4-FFF2-40B4-BE49-F238E27FC236}">
                <a16:creationId xmlns:a16="http://schemas.microsoft.com/office/drawing/2014/main" id="{EDCE235A-3C04-DACD-561C-0C75DC750479}"/>
              </a:ext>
            </a:extLst>
          </p:cNvPr>
          <p:cNvSpPr/>
          <p:nvPr/>
        </p:nvSpPr>
        <p:spPr bwMode="auto">
          <a:xfrm flipV="1">
            <a:off x="7148209" y="4116025"/>
            <a:ext cx="733658" cy="1066800"/>
          </a:xfrm>
          <a:prstGeom prst="downArrow">
            <a:avLst/>
          </a:prstGeom>
          <a:solidFill>
            <a:sysClr val="window" lastClr="FFFFFF">
              <a:lumMod val="65000"/>
            </a:sys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02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3"/>
            <a:ext cx="9283913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缓存的设计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4" name="文本框 178">
            <a:extLst>
              <a:ext uri="{FF2B5EF4-FFF2-40B4-BE49-F238E27FC236}">
                <a16:creationId xmlns:a16="http://schemas.microsoft.com/office/drawing/2014/main" id="{9C971D91-A66C-9494-CBDC-5402D2E666D4}"/>
              </a:ext>
            </a:extLst>
          </p:cNvPr>
          <p:cNvSpPr txBox="1"/>
          <p:nvPr/>
        </p:nvSpPr>
        <p:spPr>
          <a:xfrm>
            <a:off x="2749586" y="1184788"/>
            <a:ext cx="8459787" cy="4247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缓存的组索引为什么使用数据地址的中间部分？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5" name="AutoShape 16">
            <a:extLst>
              <a:ext uri="{FF2B5EF4-FFF2-40B4-BE49-F238E27FC236}">
                <a16:creationId xmlns:a16="http://schemas.microsoft.com/office/drawing/2014/main" id="{70BD57A1-CA35-78C6-55F4-1E9EFAFB6873}"/>
              </a:ext>
            </a:extLst>
          </p:cNvPr>
          <p:cNvSpPr>
            <a:spLocks/>
          </p:cNvSpPr>
          <p:nvPr/>
        </p:nvSpPr>
        <p:spPr bwMode="auto">
          <a:xfrm>
            <a:off x="3574393" y="2897283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6" name="TextBox 56">
            <a:extLst>
              <a:ext uri="{FF2B5EF4-FFF2-40B4-BE49-F238E27FC236}">
                <a16:creationId xmlns:a16="http://schemas.microsoft.com/office/drawing/2014/main" id="{3A24A947-3620-4D42-7513-1697FFDBF09C}"/>
              </a:ext>
            </a:extLst>
          </p:cNvPr>
          <p:cNvSpPr txBox="1"/>
          <p:nvPr/>
        </p:nvSpPr>
        <p:spPr>
          <a:xfrm>
            <a:off x="2821460" y="416205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n-ea"/>
              </a:rPr>
              <a:t>S = 2</a:t>
            </a:r>
            <a:r>
              <a:rPr lang="en-US" baseline="30000" dirty="0">
                <a:solidFill>
                  <a:prstClr val="black"/>
                </a:solidFill>
                <a:latin typeface="+mn-ea"/>
              </a:rPr>
              <a:t>s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07" name="Straight Connector 124">
            <a:extLst>
              <a:ext uri="{FF2B5EF4-FFF2-40B4-BE49-F238E27FC236}">
                <a16:creationId xmlns:a16="http://schemas.microsoft.com/office/drawing/2014/main" id="{9F2706D3-095E-501B-FE3F-7C8DD6AFBB5E}"/>
              </a:ext>
            </a:extLst>
          </p:cNvPr>
          <p:cNvCxnSpPr/>
          <p:nvPr/>
        </p:nvCxnSpPr>
        <p:spPr bwMode="auto">
          <a:xfrm>
            <a:off x="4306528" y="5088609"/>
            <a:ext cx="3124199" cy="8138"/>
          </a:xfrm>
          <a:prstGeom prst="line">
            <a:avLst/>
          </a:prstGeom>
          <a:noFill/>
          <a:ln w="76200" cap="rnd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08" name="Rectangle 131">
            <a:extLst>
              <a:ext uri="{FF2B5EF4-FFF2-40B4-BE49-F238E27FC236}">
                <a16:creationId xmlns:a16="http://schemas.microsoft.com/office/drawing/2014/main" id="{26294576-5DA5-1D60-BE08-ADF99E2631A4}"/>
              </a:ext>
            </a:extLst>
          </p:cNvPr>
          <p:cNvSpPr/>
          <p:nvPr/>
        </p:nvSpPr>
        <p:spPr bwMode="auto">
          <a:xfrm>
            <a:off x="3925526" y="4258547"/>
            <a:ext cx="3848288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9" name="Rectangle 132">
            <a:extLst>
              <a:ext uri="{FF2B5EF4-FFF2-40B4-BE49-F238E27FC236}">
                <a16:creationId xmlns:a16="http://schemas.microsoft.com/office/drawing/2014/main" id="{118DE421-B664-FBF1-3458-F52450514A18}"/>
              </a:ext>
            </a:extLst>
          </p:cNvPr>
          <p:cNvSpPr/>
          <p:nvPr/>
        </p:nvSpPr>
        <p:spPr bwMode="auto">
          <a:xfrm>
            <a:off x="5423770" y="43728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110" name="Rectangle 133">
            <a:extLst>
              <a:ext uri="{FF2B5EF4-FFF2-40B4-BE49-F238E27FC236}">
                <a16:creationId xmlns:a16="http://schemas.microsoft.com/office/drawing/2014/main" id="{8AC91D09-BCD8-6CB6-83BD-DD2533F6F553}"/>
              </a:ext>
            </a:extLst>
          </p:cNvPr>
          <p:cNvSpPr/>
          <p:nvPr/>
        </p:nvSpPr>
        <p:spPr bwMode="auto">
          <a:xfrm>
            <a:off x="5696375" y="43728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111" name="Rectangle 134">
            <a:extLst>
              <a:ext uri="{FF2B5EF4-FFF2-40B4-BE49-F238E27FC236}">
                <a16:creationId xmlns:a16="http://schemas.microsoft.com/office/drawing/2014/main" id="{AF247BBA-4110-E710-120B-914BFB4D7143}"/>
              </a:ext>
            </a:extLst>
          </p:cNvPr>
          <p:cNvSpPr/>
          <p:nvPr/>
        </p:nvSpPr>
        <p:spPr bwMode="auto">
          <a:xfrm>
            <a:off x="5957170" y="43728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112" name="Rectangle 135">
            <a:extLst>
              <a:ext uri="{FF2B5EF4-FFF2-40B4-BE49-F238E27FC236}">
                <a16:creationId xmlns:a16="http://schemas.microsoft.com/office/drawing/2014/main" id="{29B031F1-B267-A110-6870-90B7A7789D8F}"/>
              </a:ext>
            </a:extLst>
          </p:cNvPr>
          <p:cNvSpPr/>
          <p:nvPr/>
        </p:nvSpPr>
        <p:spPr bwMode="auto">
          <a:xfrm>
            <a:off x="7379214" y="43728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113" name="Rectangle 138">
            <a:extLst>
              <a:ext uri="{FF2B5EF4-FFF2-40B4-BE49-F238E27FC236}">
                <a16:creationId xmlns:a16="http://schemas.microsoft.com/office/drawing/2014/main" id="{7591762D-F92F-B20E-04DD-AB782F3040A6}"/>
              </a:ext>
            </a:extLst>
          </p:cNvPr>
          <p:cNvSpPr/>
          <p:nvPr/>
        </p:nvSpPr>
        <p:spPr bwMode="auto">
          <a:xfrm>
            <a:off x="4521180" y="4372847"/>
            <a:ext cx="717995" cy="30480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114" name="Rectangle 139">
            <a:extLst>
              <a:ext uri="{FF2B5EF4-FFF2-40B4-BE49-F238E27FC236}">
                <a16:creationId xmlns:a16="http://schemas.microsoft.com/office/drawing/2014/main" id="{62E7CBBB-3F4D-8BF7-4D5A-F48273D814E2}"/>
              </a:ext>
            </a:extLst>
          </p:cNvPr>
          <p:cNvSpPr/>
          <p:nvPr/>
        </p:nvSpPr>
        <p:spPr bwMode="auto">
          <a:xfrm>
            <a:off x="4052170" y="43728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115" name="Rectangle 140">
            <a:extLst>
              <a:ext uri="{FF2B5EF4-FFF2-40B4-BE49-F238E27FC236}">
                <a16:creationId xmlns:a16="http://schemas.microsoft.com/office/drawing/2014/main" id="{47C27E44-792C-8FB8-9116-BC4E40766BB8}"/>
              </a:ext>
            </a:extLst>
          </p:cNvPr>
          <p:cNvSpPr/>
          <p:nvPr/>
        </p:nvSpPr>
        <p:spPr bwMode="auto">
          <a:xfrm>
            <a:off x="6230498" y="43728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116" name="Rectangle 141">
            <a:extLst>
              <a:ext uri="{FF2B5EF4-FFF2-40B4-BE49-F238E27FC236}">
                <a16:creationId xmlns:a16="http://schemas.microsoft.com/office/drawing/2014/main" id="{ADA941C7-BA89-D90A-F34C-088C24757BF1}"/>
              </a:ext>
            </a:extLst>
          </p:cNvPr>
          <p:cNvSpPr/>
          <p:nvPr/>
        </p:nvSpPr>
        <p:spPr bwMode="auto">
          <a:xfrm>
            <a:off x="7088014" y="43728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117" name="Rectangle 142">
            <a:extLst>
              <a:ext uri="{FF2B5EF4-FFF2-40B4-BE49-F238E27FC236}">
                <a16:creationId xmlns:a16="http://schemas.microsoft.com/office/drawing/2014/main" id="{F1612838-5C98-8A07-81C3-159A597671D1}"/>
              </a:ext>
            </a:extLst>
          </p:cNvPr>
          <p:cNvSpPr/>
          <p:nvPr/>
        </p:nvSpPr>
        <p:spPr bwMode="auto">
          <a:xfrm>
            <a:off x="6796092" y="43728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118" name="Rectangle 143">
            <a:extLst>
              <a:ext uri="{FF2B5EF4-FFF2-40B4-BE49-F238E27FC236}">
                <a16:creationId xmlns:a16="http://schemas.microsoft.com/office/drawing/2014/main" id="{EE88287E-770B-E986-52D7-E34586DFBB8D}"/>
              </a:ext>
            </a:extLst>
          </p:cNvPr>
          <p:cNvSpPr/>
          <p:nvPr/>
        </p:nvSpPr>
        <p:spPr bwMode="auto">
          <a:xfrm>
            <a:off x="6504170" y="43728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119" name="Rectangle 146">
            <a:extLst>
              <a:ext uri="{FF2B5EF4-FFF2-40B4-BE49-F238E27FC236}">
                <a16:creationId xmlns:a16="http://schemas.microsoft.com/office/drawing/2014/main" id="{10D1689A-68E7-0AC6-78DE-130E354981F3}"/>
              </a:ext>
            </a:extLst>
          </p:cNvPr>
          <p:cNvSpPr/>
          <p:nvPr/>
        </p:nvSpPr>
        <p:spPr bwMode="auto">
          <a:xfrm>
            <a:off x="3925526" y="3572747"/>
            <a:ext cx="3848288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0" name="Rectangle 147">
            <a:extLst>
              <a:ext uri="{FF2B5EF4-FFF2-40B4-BE49-F238E27FC236}">
                <a16:creationId xmlns:a16="http://schemas.microsoft.com/office/drawing/2014/main" id="{D2DAA3EE-EB06-73EB-69A2-C92A5C1D413D}"/>
              </a:ext>
            </a:extLst>
          </p:cNvPr>
          <p:cNvSpPr/>
          <p:nvPr/>
        </p:nvSpPr>
        <p:spPr bwMode="auto">
          <a:xfrm>
            <a:off x="5423770" y="36870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121" name="Rectangle 148">
            <a:extLst>
              <a:ext uri="{FF2B5EF4-FFF2-40B4-BE49-F238E27FC236}">
                <a16:creationId xmlns:a16="http://schemas.microsoft.com/office/drawing/2014/main" id="{5D31B910-E624-86AA-FF3A-71EF67F0048C}"/>
              </a:ext>
            </a:extLst>
          </p:cNvPr>
          <p:cNvSpPr/>
          <p:nvPr/>
        </p:nvSpPr>
        <p:spPr bwMode="auto">
          <a:xfrm>
            <a:off x="5696375" y="36870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122" name="Rectangle 149">
            <a:extLst>
              <a:ext uri="{FF2B5EF4-FFF2-40B4-BE49-F238E27FC236}">
                <a16:creationId xmlns:a16="http://schemas.microsoft.com/office/drawing/2014/main" id="{B2791E22-95A0-0DF7-6BE8-A44C14342852}"/>
              </a:ext>
            </a:extLst>
          </p:cNvPr>
          <p:cNvSpPr/>
          <p:nvPr/>
        </p:nvSpPr>
        <p:spPr bwMode="auto">
          <a:xfrm>
            <a:off x="5957170" y="36870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123" name="Rectangle 150">
            <a:extLst>
              <a:ext uri="{FF2B5EF4-FFF2-40B4-BE49-F238E27FC236}">
                <a16:creationId xmlns:a16="http://schemas.microsoft.com/office/drawing/2014/main" id="{0AC71538-5010-1405-79A9-6B720A1E52D0}"/>
              </a:ext>
            </a:extLst>
          </p:cNvPr>
          <p:cNvSpPr/>
          <p:nvPr/>
        </p:nvSpPr>
        <p:spPr bwMode="auto">
          <a:xfrm>
            <a:off x="7379214" y="36870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124" name="Rectangle 151">
            <a:extLst>
              <a:ext uri="{FF2B5EF4-FFF2-40B4-BE49-F238E27FC236}">
                <a16:creationId xmlns:a16="http://schemas.microsoft.com/office/drawing/2014/main" id="{5C062496-0CA3-B93A-2F50-48046E3805D6}"/>
              </a:ext>
            </a:extLst>
          </p:cNvPr>
          <p:cNvSpPr/>
          <p:nvPr/>
        </p:nvSpPr>
        <p:spPr bwMode="auto">
          <a:xfrm>
            <a:off x="4521180" y="3687047"/>
            <a:ext cx="717995" cy="30480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125" name="Rectangle 152">
            <a:extLst>
              <a:ext uri="{FF2B5EF4-FFF2-40B4-BE49-F238E27FC236}">
                <a16:creationId xmlns:a16="http://schemas.microsoft.com/office/drawing/2014/main" id="{2FACEC4C-A3C9-90B8-F6C9-ECD85D588041}"/>
              </a:ext>
            </a:extLst>
          </p:cNvPr>
          <p:cNvSpPr/>
          <p:nvPr/>
        </p:nvSpPr>
        <p:spPr bwMode="auto">
          <a:xfrm>
            <a:off x="4052170" y="36870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126" name="Rectangle 153">
            <a:extLst>
              <a:ext uri="{FF2B5EF4-FFF2-40B4-BE49-F238E27FC236}">
                <a16:creationId xmlns:a16="http://schemas.microsoft.com/office/drawing/2014/main" id="{B68C69B7-E572-4D06-A413-119E4E82D95A}"/>
              </a:ext>
            </a:extLst>
          </p:cNvPr>
          <p:cNvSpPr/>
          <p:nvPr/>
        </p:nvSpPr>
        <p:spPr bwMode="auto">
          <a:xfrm>
            <a:off x="6230498" y="36870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127" name="Rectangle 154">
            <a:extLst>
              <a:ext uri="{FF2B5EF4-FFF2-40B4-BE49-F238E27FC236}">
                <a16:creationId xmlns:a16="http://schemas.microsoft.com/office/drawing/2014/main" id="{A8358796-BA59-9A14-A4E4-8512A34A9B7E}"/>
              </a:ext>
            </a:extLst>
          </p:cNvPr>
          <p:cNvSpPr/>
          <p:nvPr/>
        </p:nvSpPr>
        <p:spPr bwMode="auto">
          <a:xfrm>
            <a:off x="7088014" y="36870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128" name="Rectangle 155">
            <a:extLst>
              <a:ext uri="{FF2B5EF4-FFF2-40B4-BE49-F238E27FC236}">
                <a16:creationId xmlns:a16="http://schemas.microsoft.com/office/drawing/2014/main" id="{B901F1F1-DEE6-FF90-2E8A-2045638E62E8}"/>
              </a:ext>
            </a:extLst>
          </p:cNvPr>
          <p:cNvSpPr/>
          <p:nvPr/>
        </p:nvSpPr>
        <p:spPr bwMode="auto">
          <a:xfrm>
            <a:off x="6796092" y="36870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129" name="Rectangle 156">
            <a:extLst>
              <a:ext uri="{FF2B5EF4-FFF2-40B4-BE49-F238E27FC236}">
                <a16:creationId xmlns:a16="http://schemas.microsoft.com/office/drawing/2014/main" id="{8A8AB569-B7C3-9F9B-277D-8BF0CBAC4811}"/>
              </a:ext>
            </a:extLst>
          </p:cNvPr>
          <p:cNvSpPr/>
          <p:nvPr/>
        </p:nvSpPr>
        <p:spPr bwMode="auto">
          <a:xfrm>
            <a:off x="6504170" y="36870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130" name="Rectangle 158">
            <a:extLst>
              <a:ext uri="{FF2B5EF4-FFF2-40B4-BE49-F238E27FC236}">
                <a16:creationId xmlns:a16="http://schemas.microsoft.com/office/drawing/2014/main" id="{81B6EE54-2132-FF3E-27E8-9AC16EC9AE72}"/>
              </a:ext>
            </a:extLst>
          </p:cNvPr>
          <p:cNvSpPr/>
          <p:nvPr/>
        </p:nvSpPr>
        <p:spPr bwMode="auto">
          <a:xfrm>
            <a:off x="3925526" y="2886947"/>
            <a:ext cx="3848288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31" name="Rectangle 159">
            <a:extLst>
              <a:ext uri="{FF2B5EF4-FFF2-40B4-BE49-F238E27FC236}">
                <a16:creationId xmlns:a16="http://schemas.microsoft.com/office/drawing/2014/main" id="{9A0C05BA-0185-5639-C219-187D89AC92E3}"/>
              </a:ext>
            </a:extLst>
          </p:cNvPr>
          <p:cNvSpPr/>
          <p:nvPr/>
        </p:nvSpPr>
        <p:spPr bwMode="auto">
          <a:xfrm>
            <a:off x="5423770" y="30012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132" name="Rectangle 160">
            <a:extLst>
              <a:ext uri="{FF2B5EF4-FFF2-40B4-BE49-F238E27FC236}">
                <a16:creationId xmlns:a16="http://schemas.microsoft.com/office/drawing/2014/main" id="{AC5CF25A-0D4E-485C-5D46-D7151A595A3C}"/>
              </a:ext>
            </a:extLst>
          </p:cNvPr>
          <p:cNvSpPr/>
          <p:nvPr/>
        </p:nvSpPr>
        <p:spPr bwMode="auto">
          <a:xfrm>
            <a:off x="5696375" y="30012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133" name="Rectangle 161">
            <a:extLst>
              <a:ext uri="{FF2B5EF4-FFF2-40B4-BE49-F238E27FC236}">
                <a16:creationId xmlns:a16="http://schemas.microsoft.com/office/drawing/2014/main" id="{12F6EED0-0803-BA73-4452-AA52F09DF7CA}"/>
              </a:ext>
            </a:extLst>
          </p:cNvPr>
          <p:cNvSpPr/>
          <p:nvPr/>
        </p:nvSpPr>
        <p:spPr bwMode="auto">
          <a:xfrm>
            <a:off x="5957170" y="30012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134" name="Rectangle 162">
            <a:extLst>
              <a:ext uri="{FF2B5EF4-FFF2-40B4-BE49-F238E27FC236}">
                <a16:creationId xmlns:a16="http://schemas.microsoft.com/office/drawing/2014/main" id="{8CAF4A37-7C4B-BC0F-574C-019B397C387D}"/>
              </a:ext>
            </a:extLst>
          </p:cNvPr>
          <p:cNvSpPr/>
          <p:nvPr/>
        </p:nvSpPr>
        <p:spPr bwMode="auto">
          <a:xfrm>
            <a:off x="7379214" y="30012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135" name="Rectangle 163">
            <a:extLst>
              <a:ext uri="{FF2B5EF4-FFF2-40B4-BE49-F238E27FC236}">
                <a16:creationId xmlns:a16="http://schemas.microsoft.com/office/drawing/2014/main" id="{3DEFC5A5-EB2B-7D19-F55B-5FC3DF9C590C}"/>
              </a:ext>
            </a:extLst>
          </p:cNvPr>
          <p:cNvSpPr/>
          <p:nvPr/>
        </p:nvSpPr>
        <p:spPr bwMode="auto">
          <a:xfrm>
            <a:off x="4521180" y="3001247"/>
            <a:ext cx="717995" cy="30480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136" name="Rectangle 164">
            <a:extLst>
              <a:ext uri="{FF2B5EF4-FFF2-40B4-BE49-F238E27FC236}">
                <a16:creationId xmlns:a16="http://schemas.microsoft.com/office/drawing/2014/main" id="{3C0F66A1-E2EB-DC80-F4BF-EF5B4439DE65}"/>
              </a:ext>
            </a:extLst>
          </p:cNvPr>
          <p:cNvSpPr/>
          <p:nvPr/>
        </p:nvSpPr>
        <p:spPr bwMode="auto">
          <a:xfrm>
            <a:off x="4052170" y="30012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137" name="Rectangle 165">
            <a:extLst>
              <a:ext uri="{FF2B5EF4-FFF2-40B4-BE49-F238E27FC236}">
                <a16:creationId xmlns:a16="http://schemas.microsoft.com/office/drawing/2014/main" id="{F2C4734E-7DC7-DABC-A3DA-6963FCBAD863}"/>
              </a:ext>
            </a:extLst>
          </p:cNvPr>
          <p:cNvSpPr/>
          <p:nvPr/>
        </p:nvSpPr>
        <p:spPr bwMode="auto">
          <a:xfrm>
            <a:off x="6230498" y="30012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138" name="Rectangle 166">
            <a:extLst>
              <a:ext uri="{FF2B5EF4-FFF2-40B4-BE49-F238E27FC236}">
                <a16:creationId xmlns:a16="http://schemas.microsoft.com/office/drawing/2014/main" id="{0C64FA0E-9FB0-3BFE-DE3B-B5E1C23F0E83}"/>
              </a:ext>
            </a:extLst>
          </p:cNvPr>
          <p:cNvSpPr/>
          <p:nvPr/>
        </p:nvSpPr>
        <p:spPr bwMode="auto">
          <a:xfrm>
            <a:off x="7088014" y="30012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139" name="Rectangle 167">
            <a:extLst>
              <a:ext uri="{FF2B5EF4-FFF2-40B4-BE49-F238E27FC236}">
                <a16:creationId xmlns:a16="http://schemas.microsoft.com/office/drawing/2014/main" id="{1C928C44-9DD1-F024-A29F-51857E0C432B}"/>
              </a:ext>
            </a:extLst>
          </p:cNvPr>
          <p:cNvSpPr/>
          <p:nvPr/>
        </p:nvSpPr>
        <p:spPr bwMode="auto">
          <a:xfrm>
            <a:off x="6796092" y="30012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140" name="Rectangle 168">
            <a:extLst>
              <a:ext uri="{FF2B5EF4-FFF2-40B4-BE49-F238E27FC236}">
                <a16:creationId xmlns:a16="http://schemas.microsoft.com/office/drawing/2014/main" id="{E77E6826-96D0-DC90-D79C-7ED668D20DE2}"/>
              </a:ext>
            </a:extLst>
          </p:cNvPr>
          <p:cNvSpPr/>
          <p:nvPr/>
        </p:nvSpPr>
        <p:spPr bwMode="auto">
          <a:xfrm>
            <a:off x="6504170" y="30012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141" name="Rectangle 170">
            <a:extLst>
              <a:ext uri="{FF2B5EF4-FFF2-40B4-BE49-F238E27FC236}">
                <a16:creationId xmlns:a16="http://schemas.microsoft.com/office/drawing/2014/main" id="{ACCF8CB9-510C-E75A-C159-2B4CAD29340A}"/>
              </a:ext>
            </a:extLst>
          </p:cNvPr>
          <p:cNvSpPr/>
          <p:nvPr/>
        </p:nvSpPr>
        <p:spPr bwMode="auto">
          <a:xfrm>
            <a:off x="3925526" y="5325347"/>
            <a:ext cx="3848288" cy="5334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2" name="Rectangle 171">
            <a:extLst>
              <a:ext uri="{FF2B5EF4-FFF2-40B4-BE49-F238E27FC236}">
                <a16:creationId xmlns:a16="http://schemas.microsoft.com/office/drawing/2014/main" id="{7BF9FBEA-32F9-E567-1A15-B167B57AAFE3}"/>
              </a:ext>
            </a:extLst>
          </p:cNvPr>
          <p:cNvSpPr/>
          <p:nvPr/>
        </p:nvSpPr>
        <p:spPr bwMode="auto">
          <a:xfrm>
            <a:off x="5423770" y="54396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143" name="Rectangle 172">
            <a:extLst>
              <a:ext uri="{FF2B5EF4-FFF2-40B4-BE49-F238E27FC236}">
                <a16:creationId xmlns:a16="http://schemas.microsoft.com/office/drawing/2014/main" id="{9CD66F8F-A386-7D2F-6530-C1DD58E1069E}"/>
              </a:ext>
            </a:extLst>
          </p:cNvPr>
          <p:cNvSpPr/>
          <p:nvPr/>
        </p:nvSpPr>
        <p:spPr bwMode="auto">
          <a:xfrm>
            <a:off x="5696375" y="54396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144" name="Rectangle 173">
            <a:extLst>
              <a:ext uri="{FF2B5EF4-FFF2-40B4-BE49-F238E27FC236}">
                <a16:creationId xmlns:a16="http://schemas.microsoft.com/office/drawing/2014/main" id="{8EB3A836-8B9B-0463-EF51-5B397C1FB22A}"/>
              </a:ext>
            </a:extLst>
          </p:cNvPr>
          <p:cNvSpPr/>
          <p:nvPr/>
        </p:nvSpPr>
        <p:spPr bwMode="auto">
          <a:xfrm>
            <a:off x="5957170" y="54396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145" name="Rectangle 174">
            <a:extLst>
              <a:ext uri="{FF2B5EF4-FFF2-40B4-BE49-F238E27FC236}">
                <a16:creationId xmlns:a16="http://schemas.microsoft.com/office/drawing/2014/main" id="{80D3AACE-047A-A331-06BB-40ADCCB2DD87}"/>
              </a:ext>
            </a:extLst>
          </p:cNvPr>
          <p:cNvSpPr/>
          <p:nvPr/>
        </p:nvSpPr>
        <p:spPr bwMode="auto">
          <a:xfrm>
            <a:off x="7379214" y="54396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146" name="Rectangle 175">
            <a:extLst>
              <a:ext uri="{FF2B5EF4-FFF2-40B4-BE49-F238E27FC236}">
                <a16:creationId xmlns:a16="http://schemas.microsoft.com/office/drawing/2014/main" id="{07721888-4D86-3FC7-4B15-B4DD13D45A7A}"/>
              </a:ext>
            </a:extLst>
          </p:cNvPr>
          <p:cNvSpPr/>
          <p:nvPr/>
        </p:nvSpPr>
        <p:spPr bwMode="auto">
          <a:xfrm>
            <a:off x="4521180" y="5439647"/>
            <a:ext cx="717995" cy="30480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147" name="Rectangle 176">
            <a:extLst>
              <a:ext uri="{FF2B5EF4-FFF2-40B4-BE49-F238E27FC236}">
                <a16:creationId xmlns:a16="http://schemas.microsoft.com/office/drawing/2014/main" id="{3F284F90-4062-540A-B967-702BED7C7E7E}"/>
              </a:ext>
            </a:extLst>
          </p:cNvPr>
          <p:cNvSpPr/>
          <p:nvPr/>
        </p:nvSpPr>
        <p:spPr bwMode="auto">
          <a:xfrm>
            <a:off x="4052170" y="54396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148" name="Rectangle 177">
            <a:extLst>
              <a:ext uri="{FF2B5EF4-FFF2-40B4-BE49-F238E27FC236}">
                <a16:creationId xmlns:a16="http://schemas.microsoft.com/office/drawing/2014/main" id="{C3098B57-1B6C-2379-B7E1-9BCFEB4EF7D0}"/>
              </a:ext>
            </a:extLst>
          </p:cNvPr>
          <p:cNvSpPr/>
          <p:nvPr/>
        </p:nvSpPr>
        <p:spPr bwMode="auto">
          <a:xfrm>
            <a:off x="6230498" y="5439647"/>
            <a:ext cx="272605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149" name="Rectangle 178">
            <a:extLst>
              <a:ext uri="{FF2B5EF4-FFF2-40B4-BE49-F238E27FC236}">
                <a16:creationId xmlns:a16="http://schemas.microsoft.com/office/drawing/2014/main" id="{2990D55F-08ED-CFE2-BFCB-A70E30713DF2}"/>
              </a:ext>
            </a:extLst>
          </p:cNvPr>
          <p:cNvSpPr/>
          <p:nvPr/>
        </p:nvSpPr>
        <p:spPr bwMode="auto">
          <a:xfrm>
            <a:off x="7088014" y="54396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150" name="Rectangle 179">
            <a:extLst>
              <a:ext uri="{FF2B5EF4-FFF2-40B4-BE49-F238E27FC236}">
                <a16:creationId xmlns:a16="http://schemas.microsoft.com/office/drawing/2014/main" id="{B3B17872-2191-FB0F-82D5-122574143663}"/>
              </a:ext>
            </a:extLst>
          </p:cNvPr>
          <p:cNvSpPr/>
          <p:nvPr/>
        </p:nvSpPr>
        <p:spPr bwMode="auto">
          <a:xfrm>
            <a:off x="6796092" y="54396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151" name="Rectangle 180">
            <a:extLst>
              <a:ext uri="{FF2B5EF4-FFF2-40B4-BE49-F238E27FC236}">
                <a16:creationId xmlns:a16="http://schemas.microsoft.com/office/drawing/2014/main" id="{BDC9E135-E87E-C943-C663-F24D1302E25E}"/>
              </a:ext>
            </a:extLst>
          </p:cNvPr>
          <p:cNvSpPr/>
          <p:nvPr/>
        </p:nvSpPr>
        <p:spPr bwMode="auto">
          <a:xfrm>
            <a:off x="6504170" y="5439647"/>
            <a:ext cx="292644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66445592-926A-42BE-AD82-92F1482D0FF7}"/>
              </a:ext>
            </a:extLst>
          </p:cNvPr>
          <p:cNvGrpSpPr/>
          <p:nvPr/>
        </p:nvGrpSpPr>
        <p:grpSpPr>
          <a:xfrm>
            <a:off x="7773814" y="2158814"/>
            <a:ext cx="3390712" cy="2009001"/>
            <a:chOff x="5372288" y="1710266"/>
            <a:chExt cx="3390712" cy="2009001"/>
          </a:xfrm>
        </p:grpSpPr>
        <p:sp>
          <p:nvSpPr>
            <p:cNvPr id="153" name="Rounded Rectangle 13">
              <a:extLst>
                <a:ext uri="{FF2B5EF4-FFF2-40B4-BE49-F238E27FC236}">
                  <a16:creationId xmlns:a16="http://schemas.microsoft.com/office/drawing/2014/main" id="{60CF7A22-F8E2-1F31-C3A1-A466C320D434}"/>
                </a:ext>
              </a:extLst>
            </p:cNvPr>
            <p:cNvSpPr/>
            <p:nvPr/>
          </p:nvSpPr>
          <p:spPr bwMode="auto">
            <a:xfrm>
              <a:off x="5562600" y="1710266"/>
              <a:ext cx="3200400" cy="2009001"/>
            </a:xfrm>
            <a:prstGeom prst="roundRect">
              <a:avLst/>
            </a:prstGeom>
            <a:solidFill>
              <a:srgbClr val="F6F5BD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54" name="Rectangle 127">
              <a:extLst>
                <a:ext uri="{FF2B5EF4-FFF2-40B4-BE49-F238E27FC236}">
                  <a16:creationId xmlns:a16="http://schemas.microsoft.com/office/drawing/2014/main" id="{2559C416-44F6-F03E-E5AD-3427817A8B71}"/>
                </a:ext>
              </a:extLst>
            </p:cNvPr>
            <p:cNvSpPr/>
            <p:nvPr/>
          </p:nvSpPr>
          <p:spPr bwMode="auto">
            <a:xfrm>
              <a:off x="6261278" y="2702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t bits</a:t>
              </a:r>
            </a:p>
          </p:txBody>
        </p:sp>
        <p:sp>
          <p:nvSpPr>
            <p:cNvPr id="155" name="Rectangle 128">
              <a:extLst>
                <a:ext uri="{FF2B5EF4-FFF2-40B4-BE49-F238E27FC236}">
                  <a16:creationId xmlns:a16="http://schemas.microsoft.com/office/drawing/2014/main" id="{53CD49C1-03F3-1AF6-8E3D-394626D7486E}"/>
                </a:ext>
              </a:extLst>
            </p:cNvPr>
            <p:cNvSpPr/>
            <p:nvPr/>
          </p:nvSpPr>
          <p:spPr bwMode="auto">
            <a:xfrm>
              <a:off x="7251878" y="2702162"/>
              <a:ext cx="762000" cy="270848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0…01</a:t>
              </a:r>
            </a:p>
          </p:txBody>
        </p:sp>
        <p:sp>
          <p:nvSpPr>
            <p:cNvPr id="156" name="Rectangle 129">
              <a:extLst>
                <a:ext uri="{FF2B5EF4-FFF2-40B4-BE49-F238E27FC236}">
                  <a16:creationId xmlns:a16="http://schemas.microsoft.com/office/drawing/2014/main" id="{7B025D2B-CFBC-0728-AB74-BBD15724C0B0}"/>
                </a:ext>
              </a:extLst>
            </p:cNvPr>
            <p:cNvSpPr/>
            <p:nvPr/>
          </p:nvSpPr>
          <p:spPr bwMode="auto">
            <a:xfrm>
              <a:off x="8013878" y="2698650"/>
              <a:ext cx="609600" cy="27436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100</a:t>
              </a:r>
            </a:p>
          </p:txBody>
        </p:sp>
        <p:cxnSp>
          <p:nvCxnSpPr>
            <p:cNvPr id="157" name="Shape 182">
              <a:extLst>
                <a:ext uri="{FF2B5EF4-FFF2-40B4-BE49-F238E27FC236}">
                  <a16:creationId xmlns:a16="http://schemas.microsoft.com/office/drawing/2014/main" id="{360EDBD6-3D6E-76D7-F9B3-885EB062E1DD}"/>
                </a:ext>
              </a:extLst>
            </p:cNvPr>
            <p:cNvCxnSpPr>
              <a:stCxn id="155" idx="2"/>
            </p:cNvCxnSpPr>
            <p:nvPr/>
          </p:nvCxnSpPr>
          <p:spPr bwMode="auto">
            <a:xfrm rot="5400000">
              <a:off x="6293638" y="2051660"/>
              <a:ext cx="417890" cy="2260590"/>
            </a:xfrm>
            <a:prstGeom prst="bentConnector2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8" name="TextBox 59">
              <a:extLst>
                <a:ext uri="{FF2B5EF4-FFF2-40B4-BE49-F238E27FC236}">
                  <a16:creationId xmlns:a16="http://schemas.microsoft.com/office/drawing/2014/main" id="{94B71683-70E7-F3A9-84F7-629C430B5A0C}"/>
                </a:ext>
              </a:extLst>
            </p:cNvPr>
            <p:cNvSpPr txBox="1"/>
            <p:nvPr/>
          </p:nvSpPr>
          <p:spPr>
            <a:xfrm>
              <a:off x="5577918" y="298033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查找缓存组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59" name="TextBox 2">
              <a:extLst>
                <a:ext uri="{FF2B5EF4-FFF2-40B4-BE49-F238E27FC236}">
                  <a16:creationId xmlns:a16="http://schemas.microsoft.com/office/drawing/2014/main" id="{BAE57F60-C26F-3B0C-A5F0-C1913861EBAC}"/>
                </a:ext>
              </a:extLst>
            </p:cNvPr>
            <p:cNvSpPr txBox="1"/>
            <p:nvPr/>
          </p:nvSpPr>
          <p:spPr>
            <a:xfrm>
              <a:off x="5614825" y="1763895"/>
              <a:ext cx="304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+mn-ea"/>
                </a:rPr>
                <a:t>地址中间部分作为组索引：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160" name="Rounded Rectangle 77">
            <a:extLst>
              <a:ext uri="{FF2B5EF4-FFF2-40B4-BE49-F238E27FC236}">
                <a16:creationId xmlns:a16="http://schemas.microsoft.com/office/drawing/2014/main" id="{57BFF888-6708-6AD0-B930-76F0AC5ABEEA}"/>
              </a:ext>
            </a:extLst>
          </p:cNvPr>
          <p:cNvSpPr/>
          <p:nvPr/>
        </p:nvSpPr>
        <p:spPr bwMode="auto">
          <a:xfrm>
            <a:off x="8010871" y="4459347"/>
            <a:ext cx="3200400" cy="2009001"/>
          </a:xfrm>
          <a:prstGeom prst="roundRect">
            <a:avLst/>
          </a:prstGeom>
          <a:solidFill>
            <a:srgbClr val="D5F1C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1" name="Rectangle 57">
            <a:extLst>
              <a:ext uri="{FF2B5EF4-FFF2-40B4-BE49-F238E27FC236}">
                <a16:creationId xmlns:a16="http://schemas.microsoft.com/office/drawing/2014/main" id="{07A07740-6037-F73E-97B7-E355FDA84907}"/>
              </a:ext>
            </a:extLst>
          </p:cNvPr>
          <p:cNvSpPr/>
          <p:nvPr/>
        </p:nvSpPr>
        <p:spPr bwMode="auto">
          <a:xfrm>
            <a:off x="9424804" y="5442531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 bits</a:t>
            </a:r>
          </a:p>
        </p:txBody>
      </p:sp>
      <p:sp>
        <p:nvSpPr>
          <p:cNvPr id="162" name="Rectangle 58">
            <a:extLst>
              <a:ext uri="{FF2B5EF4-FFF2-40B4-BE49-F238E27FC236}">
                <a16:creationId xmlns:a16="http://schemas.microsoft.com/office/drawing/2014/main" id="{9CF6B779-BC0F-E167-2B8B-B51046824DE3}"/>
              </a:ext>
            </a:extLst>
          </p:cNvPr>
          <p:cNvSpPr/>
          <p:nvPr/>
        </p:nvSpPr>
        <p:spPr bwMode="auto">
          <a:xfrm>
            <a:off x="8662804" y="5442531"/>
            <a:ext cx="762000" cy="270848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1…11</a:t>
            </a:r>
          </a:p>
        </p:txBody>
      </p:sp>
      <p:sp>
        <p:nvSpPr>
          <p:cNvPr id="163" name="Rectangle 60">
            <a:extLst>
              <a:ext uri="{FF2B5EF4-FFF2-40B4-BE49-F238E27FC236}">
                <a16:creationId xmlns:a16="http://schemas.microsoft.com/office/drawing/2014/main" id="{E4B36D3B-54D9-11DF-1C38-45D4785C51C6}"/>
              </a:ext>
            </a:extLst>
          </p:cNvPr>
          <p:cNvSpPr/>
          <p:nvPr/>
        </p:nvSpPr>
        <p:spPr bwMode="auto">
          <a:xfrm>
            <a:off x="10415404" y="5439647"/>
            <a:ext cx="609600" cy="27373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100</a:t>
            </a:r>
          </a:p>
        </p:txBody>
      </p:sp>
      <p:sp>
        <p:nvSpPr>
          <p:cNvPr id="164" name="TextBox 54">
            <a:extLst>
              <a:ext uri="{FF2B5EF4-FFF2-40B4-BE49-F238E27FC236}">
                <a16:creationId xmlns:a16="http://schemas.microsoft.com/office/drawing/2014/main" id="{0CCB44B1-D34A-0591-2120-CA32919D778A}"/>
              </a:ext>
            </a:extLst>
          </p:cNvPr>
          <p:cNvSpPr txBox="1"/>
          <p:nvPr/>
        </p:nvSpPr>
        <p:spPr>
          <a:xfrm>
            <a:off x="8556503" y="274052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b="1" dirty="0">
                <a:solidFill>
                  <a:prstClr val="black"/>
                </a:solidFill>
                <a:latin typeface="+mn-ea"/>
              </a:rPr>
              <a:t>数据的地址</a:t>
            </a:r>
            <a:r>
              <a:rPr lang="en-US" b="1" dirty="0">
                <a:solidFill>
                  <a:prstClr val="black"/>
                </a:solidFill>
                <a:latin typeface="+mn-ea"/>
              </a:rPr>
              <a:t>:</a:t>
            </a:r>
          </a:p>
        </p:txBody>
      </p:sp>
      <p:sp>
        <p:nvSpPr>
          <p:cNvPr id="165" name="文本框 161">
            <a:extLst>
              <a:ext uri="{FF2B5EF4-FFF2-40B4-BE49-F238E27FC236}">
                <a16:creationId xmlns:a16="http://schemas.microsoft.com/office/drawing/2014/main" id="{435EF1F2-F7C0-7E3E-8223-BB337D64DD8B}"/>
              </a:ext>
            </a:extLst>
          </p:cNvPr>
          <p:cNvSpPr txBox="1"/>
          <p:nvPr/>
        </p:nvSpPr>
        <p:spPr>
          <a:xfrm>
            <a:off x="8077669" y="4507776"/>
            <a:ext cx="3100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zh-CN" altLang="en-US" sz="2000" dirty="0">
                <a:solidFill>
                  <a:srgbClr val="800000"/>
                </a:solidFill>
                <a:latin typeface="+mn-ea"/>
              </a:rPr>
              <a:t>地址高位部分作为组索引：</a:t>
            </a:r>
            <a:endParaRPr lang="en-US" altLang="zh-CN" sz="2000" dirty="0">
              <a:solidFill>
                <a:srgbClr val="800000"/>
              </a:solidFill>
              <a:latin typeface="+mn-ea"/>
            </a:endParaRPr>
          </a:p>
        </p:txBody>
      </p:sp>
      <p:sp>
        <p:nvSpPr>
          <p:cNvPr id="166" name="TextBox 54">
            <a:extLst>
              <a:ext uri="{FF2B5EF4-FFF2-40B4-BE49-F238E27FC236}">
                <a16:creationId xmlns:a16="http://schemas.microsoft.com/office/drawing/2014/main" id="{5DD5176B-1F38-1BF0-D08E-2AF6816A9F55}"/>
              </a:ext>
            </a:extLst>
          </p:cNvPr>
          <p:cNvSpPr txBox="1"/>
          <p:nvPr/>
        </p:nvSpPr>
        <p:spPr>
          <a:xfrm>
            <a:off x="8556503" y="5070315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b="1" dirty="0">
                <a:solidFill>
                  <a:prstClr val="black"/>
                </a:solidFill>
                <a:latin typeface="+mn-ea"/>
              </a:rPr>
              <a:t>数据的地址</a:t>
            </a:r>
            <a:r>
              <a:rPr lang="en-US" b="1" dirty="0">
                <a:solidFill>
                  <a:prstClr val="black"/>
                </a:solidFill>
                <a:latin typeface="+mn-ea"/>
              </a:rPr>
              <a:t>:</a:t>
            </a:r>
          </a:p>
        </p:txBody>
      </p:sp>
      <p:sp>
        <p:nvSpPr>
          <p:cNvPr id="167" name="TextBox 59">
            <a:extLst>
              <a:ext uri="{FF2B5EF4-FFF2-40B4-BE49-F238E27FC236}">
                <a16:creationId xmlns:a16="http://schemas.microsoft.com/office/drawing/2014/main" id="{CE44BE3F-7D5A-78E4-6F94-38148FA339B9}"/>
              </a:ext>
            </a:extLst>
          </p:cNvPr>
          <p:cNvSpPr txBox="1"/>
          <p:nvPr/>
        </p:nvSpPr>
        <p:spPr>
          <a:xfrm>
            <a:off x="7991727" y="57311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查找缓存组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68" name="直接连接符 166">
            <a:extLst>
              <a:ext uri="{FF2B5EF4-FFF2-40B4-BE49-F238E27FC236}">
                <a16:creationId xmlns:a16="http://schemas.microsoft.com/office/drawing/2014/main" id="{9A4D9697-3E39-7A0A-ACA2-13C0D2EEAAD8}"/>
              </a:ext>
            </a:extLst>
          </p:cNvPr>
          <p:cNvCxnSpPr>
            <a:stCxn id="141" idx="3"/>
            <a:endCxn id="162" idx="1"/>
          </p:cNvCxnSpPr>
          <p:nvPr/>
        </p:nvCxnSpPr>
        <p:spPr>
          <a:xfrm>
            <a:off x="7773814" y="5592047"/>
            <a:ext cx="88899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58388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层次化存储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3"/>
            <a:ext cx="9283913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缓存的设计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文本框 178">
            <a:extLst>
              <a:ext uri="{FF2B5EF4-FFF2-40B4-BE49-F238E27FC236}">
                <a16:creationId xmlns:a16="http://schemas.microsoft.com/office/drawing/2014/main" id="{7192F337-2E1E-E207-3FF9-0F2B5EF1F5C5}"/>
              </a:ext>
            </a:extLst>
          </p:cNvPr>
          <p:cNvSpPr txBox="1"/>
          <p:nvPr/>
        </p:nvSpPr>
        <p:spPr>
          <a:xfrm>
            <a:off x="3020786" y="1092617"/>
            <a:ext cx="8459787" cy="9961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缓存的组索引为什么使用数据地址的中间部分？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假设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64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字节的直接映射缓存，分为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S=4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个缓存组，每组内的数据行数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E=1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，行内的数据块大小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B=16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字节，即行标签长度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2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比特，组索引长度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2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比特，偏移量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2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比特。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5DAE166F-CA66-12B4-76C6-B6492EFFE7CC}"/>
              </a:ext>
            </a:extLst>
          </p:cNvPr>
          <p:cNvGrpSpPr/>
          <p:nvPr/>
        </p:nvGrpSpPr>
        <p:grpSpPr>
          <a:xfrm>
            <a:off x="4349126" y="4493588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58C32318-0EC8-56C6-168C-C393767AA208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F6BEF859-ED46-CDFF-5465-8F8BED931CC7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D4B6BF44-58D1-7365-95FD-DACE7C3ECB60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24F2AE38-A18C-C390-0E5D-3A951F35ED8E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E6A35F-5D61-E309-9D35-33EDFCA3C280}"/>
              </a:ext>
            </a:extLst>
          </p:cNvPr>
          <p:cNvGrpSpPr/>
          <p:nvPr/>
        </p:nvGrpSpPr>
        <p:grpSpPr>
          <a:xfrm>
            <a:off x="4349126" y="4950788"/>
            <a:ext cx="2438400" cy="381000"/>
            <a:chOff x="5867400" y="5181600"/>
            <a:chExt cx="2438400" cy="38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D843BB-7456-DD9C-D298-16808FCBB49E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3B50C7-B27A-C6C9-8AE3-68B984F21C41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83748-004E-3B9E-BA8E-570822C51E5D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325224-0F1B-E1C1-62B2-54043511CCF0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5CFDBE-5FF7-B3CE-C28C-9DD117AE14C7}"/>
              </a:ext>
            </a:extLst>
          </p:cNvPr>
          <p:cNvGrpSpPr/>
          <p:nvPr/>
        </p:nvGrpSpPr>
        <p:grpSpPr>
          <a:xfrm>
            <a:off x="4349126" y="4036388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E87E13CC-84AB-89C9-9A78-7391B4C7B7D3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07F39199-6784-4488-4635-7F36465F1997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7208E65F-3B5C-CA47-4C50-47D83FD7B5DE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748D35F4-66B2-120B-D519-5E64A6236ADB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F6C8257A-DB5B-B398-2E5B-408DAE7311D3}"/>
              </a:ext>
            </a:extLst>
          </p:cNvPr>
          <p:cNvGrpSpPr/>
          <p:nvPr/>
        </p:nvGrpSpPr>
        <p:grpSpPr>
          <a:xfrm>
            <a:off x="4349126" y="3579188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A7A7B8BA-1085-D6EE-5EF2-FDE31A20EA9A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7E7978CF-E92E-9B7C-ACF0-870E601776D8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163517BC-3911-DF9D-DEDE-9E0586EE4AB6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634C33CF-BF3F-FA1C-3446-1E709B223278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6" name="Rectangle 24">
            <a:extLst>
              <a:ext uri="{FF2B5EF4-FFF2-40B4-BE49-F238E27FC236}">
                <a16:creationId xmlns:a16="http://schemas.microsoft.com/office/drawing/2014/main" id="{27517128-A1C4-E871-3761-7BEA1FAEA496}"/>
              </a:ext>
            </a:extLst>
          </p:cNvPr>
          <p:cNvSpPr/>
          <p:nvPr/>
        </p:nvSpPr>
        <p:spPr bwMode="auto">
          <a:xfrm>
            <a:off x="3206127" y="358765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+mn-ea"/>
              </a:rPr>
              <a:t>S = 0</a:t>
            </a: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11038F7C-E802-A7CF-09BD-EDFD05621DC0}"/>
              </a:ext>
            </a:extLst>
          </p:cNvPr>
          <p:cNvSpPr/>
          <p:nvPr/>
        </p:nvSpPr>
        <p:spPr bwMode="auto">
          <a:xfrm>
            <a:off x="3206127" y="403638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+mn-ea"/>
              </a:rPr>
              <a:t>S = 1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F159ECBD-16C0-8B37-4F5E-A1D3624EF42F}"/>
              </a:ext>
            </a:extLst>
          </p:cNvPr>
          <p:cNvSpPr/>
          <p:nvPr/>
        </p:nvSpPr>
        <p:spPr bwMode="auto">
          <a:xfrm>
            <a:off x="3206127" y="449358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+mn-ea"/>
              </a:rPr>
              <a:t>S = 2</a:t>
            </a:r>
          </a:p>
        </p:txBody>
      </p:sp>
      <p:sp>
        <p:nvSpPr>
          <p:cNvPr id="29" name="Rectangle 30">
            <a:extLst>
              <a:ext uri="{FF2B5EF4-FFF2-40B4-BE49-F238E27FC236}">
                <a16:creationId xmlns:a16="http://schemas.microsoft.com/office/drawing/2014/main" id="{0CE4EF63-9086-0595-6EDC-599FDA43CC56}"/>
              </a:ext>
            </a:extLst>
          </p:cNvPr>
          <p:cNvSpPr/>
          <p:nvPr/>
        </p:nvSpPr>
        <p:spPr bwMode="auto">
          <a:xfrm>
            <a:off x="3206127" y="495078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+mn-ea"/>
              </a:rPr>
              <a:t>S = 3</a:t>
            </a:r>
          </a:p>
        </p:txBody>
      </p:sp>
      <p:grpSp>
        <p:nvGrpSpPr>
          <p:cNvPr id="30" name="组合 195">
            <a:extLst>
              <a:ext uri="{FF2B5EF4-FFF2-40B4-BE49-F238E27FC236}">
                <a16:creationId xmlns:a16="http://schemas.microsoft.com/office/drawing/2014/main" id="{585DAE8C-1EFA-1DE0-CACD-E8C36ACFEFCD}"/>
              </a:ext>
            </a:extLst>
          </p:cNvPr>
          <p:cNvGrpSpPr/>
          <p:nvPr/>
        </p:nvGrpSpPr>
        <p:grpSpPr>
          <a:xfrm>
            <a:off x="7320926" y="2292752"/>
            <a:ext cx="4262718" cy="3983692"/>
            <a:chOff x="5510711" y="397928"/>
            <a:chExt cx="3557089" cy="6231472"/>
          </a:xfrm>
        </p:grpSpPr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1A3880C2-F4D0-05BB-D0F3-3F32D92562A4}"/>
                </a:ext>
              </a:extLst>
            </p:cNvPr>
            <p:cNvGrpSpPr/>
            <p:nvPr/>
          </p:nvGrpSpPr>
          <p:grpSpPr>
            <a:xfrm>
              <a:off x="5510711" y="6248400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189" name="Rectangle 32">
                <a:extLst>
                  <a:ext uri="{FF2B5EF4-FFF2-40B4-BE49-F238E27FC236}">
                    <a16:creationId xmlns:a16="http://schemas.microsoft.com/office/drawing/2014/main" id="{7870ADCC-3F55-83E6-C942-8B771389FC45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90" name="Rectangle 33">
                <a:extLst>
                  <a:ext uri="{FF2B5EF4-FFF2-40B4-BE49-F238E27FC236}">
                    <a16:creationId xmlns:a16="http://schemas.microsoft.com/office/drawing/2014/main" id="{484E76D2-5068-0221-1670-1584B1B7EE72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91" name="Rectangle 34">
                <a:extLst>
                  <a:ext uri="{FF2B5EF4-FFF2-40B4-BE49-F238E27FC236}">
                    <a16:creationId xmlns:a16="http://schemas.microsoft.com/office/drawing/2014/main" id="{FC0D3259-FA71-DFF6-EB24-FF82F7F9B508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92" name="Rectangle 35">
                <a:extLst>
                  <a:ext uri="{FF2B5EF4-FFF2-40B4-BE49-F238E27FC236}">
                    <a16:creationId xmlns:a16="http://schemas.microsoft.com/office/drawing/2014/main" id="{E0FD7010-FAF2-EE43-7EC7-AB6B90F8BCB4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33" name="Rectangle 111">
              <a:extLst>
                <a:ext uri="{FF2B5EF4-FFF2-40B4-BE49-F238E27FC236}">
                  <a16:creationId xmlns:a16="http://schemas.microsoft.com/office/drawing/2014/main" id="{282087F1-7DF9-3710-C3D0-4F0AC4F05F89}"/>
                </a:ext>
              </a:extLst>
            </p:cNvPr>
            <p:cNvSpPr/>
            <p:nvPr/>
          </p:nvSpPr>
          <p:spPr bwMode="auto">
            <a:xfrm>
              <a:off x="8077200" y="6239933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1111xx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34" name="Group 112">
              <a:extLst>
                <a:ext uri="{FF2B5EF4-FFF2-40B4-BE49-F238E27FC236}">
                  <a16:creationId xmlns:a16="http://schemas.microsoft.com/office/drawing/2014/main" id="{AF34729B-5B44-2103-F1BC-BB4F6F14CC04}"/>
                </a:ext>
              </a:extLst>
            </p:cNvPr>
            <p:cNvGrpSpPr/>
            <p:nvPr/>
          </p:nvGrpSpPr>
          <p:grpSpPr>
            <a:xfrm>
              <a:off x="5510711" y="5858933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185" name="Rectangle 113">
                <a:extLst>
                  <a:ext uri="{FF2B5EF4-FFF2-40B4-BE49-F238E27FC236}">
                    <a16:creationId xmlns:a16="http://schemas.microsoft.com/office/drawing/2014/main" id="{5816B974-0621-8112-E981-82C1B46E3CBE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86" name="Rectangle 114">
                <a:extLst>
                  <a:ext uri="{FF2B5EF4-FFF2-40B4-BE49-F238E27FC236}">
                    <a16:creationId xmlns:a16="http://schemas.microsoft.com/office/drawing/2014/main" id="{3277D798-57CD-C569-C1AD-98B3D9CC1289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87" name="Rectangle 115">
                <a:extLst>
                  <a:ext uri="{FF2B5EF4-FFF2-40B4-BE49-F238E27FC236}">
                    <a16:creationId xmlns:a16="http://schemas.microsoft.com/office/drawing/2014/main" id="{C2C8C228-61F3-0F4C-AC46-92EB610F73E4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88" name="Rectangle 116">
                <a:extLst>
                  <a:ext uri="{FF2B5EF4-FFF2-40B4-BE49-F238E27FC236}">
                    <a16:creationId xmlns:a16="http://schemas.microsoft.com/office/drawing/2014/main" id="{2EAD1DCE-736B-2111-687D-633B0EF07210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35" name="Rectangle 117">
              <a:extLst>
                <a:ext uri="{FF2B5EF4-FFF2-40B4-BE49-F238E27FC236}">
                  <a16:creationId xmlns:a16="http://schemas.microsoft.com/office/drawing/2014/main" id="{65328E38-B0B1-B7F8-CD40-DDE47D01F10F}"/>
                </a:ext>
              </a:extLst>
            </p:cNvPr>
            <p:cNvSpPr/>
            <p:nvPr/>
          </p:nvSpPr>
          <p:spPr bwMode="auto">
            <a:xfrm>
              <a:off x="8077200" y="5850466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1110xx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36" name="Group 118">
              <a:extLst>
                <a:ext uri="{FF2B5EF4-FFF2-40B4-BE49-F238E27FC236}">
                  <a16:creationId xmlns:a16="http://schemas.microsoft.com/office/drawing/2014/main" id="{270832B1-896E-2451-FF80-32746D21378C}"/>
                </a:ext>
              </a:extLst>
            </p:cNvPr>
            <p:cNvGrpSpPr/>
            <p:nvPr/>
          </p:nvGrpSpPr>
          <p:grpSpPr>
            <a:xfrm>
              <a:off x="5510711" y="5469466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181" name="Rectangle 119">
                <a:extLst>
                  <a:ext uri="{FF2B5EF4-FFF2-40B4-BE49-F238E27FC236}">
                    <a16:creationId xmlns:a16="http://schemas.microsoft.com/office/drawing/2014/main" id="{D23E805C-05B9-C6F0-9EBF-96291C239D1A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82" name="Rectangle 120">
                <a:extLst>
                  <a:ext uri="{FF2B5EF4-FFF2-40B4-BE49-F238E27FC236}">
                    <a16:creationId xmlns:a16="http://schemas.microsoft.com/office/drawing/2014/main" id="{E3F52076-397D-AB45-7531-9E71D894CB3B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83" name="Rectangle 121">
                <a:extLst>
                  <a:ext uri="{FF2B5EF4-FFF2-40B4-BE49-F238E27FC236}">
                    <a16:creationId xmlns:a16="http://schemas.microsoft.com/office/drawing/2014/main" id="{1C449B29-46C3-E5CA-B002-593910B255C6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84" name="Rectangle 122">
                <a:extLst>
                  <a:ext uri="{FF2B5EF4-FFF2-40B4-BE49-F238E27FC236}">
                    <a16:creationId xmlns:a16="http://schemas.microsoft.com/office/drawing/2014/main" id="{AFCB43CF-0BB5-8885-489C-118B1031FC86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37" name="Rectangle 123">
              <a:extLst>
                <a:ext uri="{FF2B5EF4-FFF2-40B4-BE49-F238E27FC236}">
                  <a16:creationId xmlns:a16="http://schemas.microsoft.com/office/drawing/2014/main" id="{0B628433-0920-9CE3-1CF4-71A4C339B681}"/>
                </a:ext>
              </a:extLst>
            </p:cNvPr>
            <p:cNvSpPr/>
            <p:nvPr/>
          </p:nvSpPr>
          <p:spPr bwMode="auto">
            <a:xfrm>
              <a:off x="8077200" y="5460999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1101xx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38" name="Group 124">
              <a:extLst>
                <a:ext uri="{FF2B5EF4-FFF2-40B4-BE49-F238E27FC236}">
                  <a16:creationId xmlns:a16="http://schemas.microsoft.com/office/drawing/2014/main" id="{7631DCE3-3BD4-3741-8B6C-631C8F51566A}"/>
                </a:ext>
              </a:extLst>
            </p:cNvPr>
            <p:cNvGrpSpPr/>
            <p:nvPr/>
          </p:nvGrpSpPr>
          <p:grpSpPr>
            <a:xfrm>
              <a:off x="5510711" y="5079999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177" name="Rectangle 125">
                <a:extLst>
                  <a:ext uri="{FF2B5EF4-FFF2-40B4-BE49-F238E27FC236}">
                    <a16:creationId xmlns:a16="http://schemas.microsoft.com/office/drawing/2014/main" id="{5897639B-634F-F3C1-6C00-7949020BE6DD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8" name="Rectangle 126">
                <a:extLst>
                  <a:ext uri="{FF2B5EF4-FFF2-40B4-BE49-F238E27FC236}">
                    <a16:creationId xmlns:a16="http://schemas.microsoft.com/office/drawing/2014/main" id="{B5ABAB7D-C32C-12CC-3E10-5EFFEF466D12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9" name="Rectangle 127">
                <a:extLst>
                  <a:ext uri="{FF2B5EF4-FFF2-40B4-BE49-F238E27FC236}">
                    <a16:creationId xmlns:a16="http://schemas.microsoft.com/office/drawing/2014/main" id="{A4A18E04-4FC8-F307-63F5-B2B27A33E68B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80" name="Rectangle 128">
                <a:extLst>
                  <a:ext uri="{FF2B5EF4-FFF2-40B4-BE49-F238E27FC236}">
                    <a16:creationId xmlns:a16="http://schemas.microsoft.com/office/drawing/2014/main" id="{AFFB1CF8-99CF-0F26-8CD7-9AE972F20C2D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39" name="Rectangle 129">
              <a:extLst>
                <a:ext uri="{FF2B5EF4-FFF2-40B4-BE49-F238E27FC236}">
                  <a16:creationId xmlns:a16="http://schemas.microsoft.com/office/drawing/2014/main" id="{25558466-E41B-558C-40AE-0326CB0EF3CB}"/>
                </a:ext>
              </a:extLst>
            </p:cNvPr>
            <p:cNvSpPr/>
            <p:nvPr/>
          </p:nvSpPr>
          <p:spPr bwMode="auto">
            <a:xfrm>
              <a:off x="8077200" y="5071532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1100xx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40" name="Group 130">
              <a:extLst>
                <a:ext uri="{FF2B5EF4-FFF2-40B4-BE49-F238E27FC236}">
                  <a16:creationId xmlns:a16="http://schemas.microsoft.com/office/drawing/2014/main" id="{F72B64D5-3B35-58D5-2919-56A789C1EBC1}"/>
                </a:ext>
              </a:extLst>
            </p:cNvPr>
            <p:cNvGrpSpPr/>
            <p:nvPr/>
          </p:nvGrpSpPr>
          <p:grpSpPr>
            <a:xfrm>
              <a:off x="5510711" y="4690532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173" name="Rectangle 131">
                <a:extLst>
                  <a:ext uri="{FF2B5EF4-FFF2-40B4-BE49-F238E27FC236}">
                    <a16:creationId xmlns:a16="http://schemas.microsoft.com/office/drawing/2014/main" id="{D1E7C8FD-9081-300D-D835-23078ECBD3E3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4" name="Rectangle 132">
                <a:extLst>
                  <a:ext uri="{FF2B5EF4-FFF2-40B4-BE49-F238E27FC236}">
                    <a16:creationId xmlns:a16="http://schemas.microsoft.com/office/drawing/2014/main" id="{B697D28B-88B2-3A6D-A295-5606D160A9D4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5" name="Rectangle 133">
                <a:extLst>
                  <a:ext uri="{FF2B5EF4-FFF2-40B4-BE49-F238E27FC236}">
                    <a16:creationId xmlns:a16="http://schemas.microsoft.com/office/drawing/2014/main" id="{0D087FAD-F95F-6117-254B-4039AB1C395A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6" name="Rectangle 134">
                <a:extLst>
                  <a:ext uri="{FF2B5EF4-FFF2-40B4-BE49-F238E27FC236}">
                    <a16:creationId xmlns:a16="http://schemas.microsoft.com/office/drawing/2014/main" id="{E1877F5D-8995-D1B8-0E17-E3419E74C78D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41" name="Rectangle 135">
              <a:extLst>
                <a:ext uri="{FF2B5EF4-FFF2-40B4-BE49-F238E27FC236}">
                  <a16:creationId xmlns:a16="http://schemas.microsoft.com/office/drawing/2014/main" id="{CE141898-7CD1-8B20-85CF-67CC3FDF67A0}"/>
                </a:ext>
              </a:extLst>
            </p:cNvPr>
            <p:cNvSpPr/>
            <p:nvPr/>
          </p:nvSpPr>
          <p:spPr bwMode="auto">
            <a:xfrm>
              <a:off x="8077200" y="4682065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1011xx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42" name="Group 136">
              <a:extLst>
                <a:ext uri="{FF2B5EF4-FFF2-40B4-BE49-F238E27FC236}">
                  <a16:creationId xmlns:a16="http://schemas.microsoft.com/office/drawing/2014/main" id="{33A0B86B-AD42-D8BB-AD32-61F9ABCE96A3}"/>
                </a:ext>
              </a:extLst>
            </p:cNvPr>
            <p:cNvGrpSpPr/>
            <p:nvPr/>
          </p:nvGrpSpPr>
          <p:grpSpPr>
            <a:xfrm>
              <a:off x="5510711" y="4301065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169" name="Rectangle 137">
                <a:extLst>
                  <a:ext uri="{FF2B5EF4-FFF2-40B4-BE49-F238E27FC236}">
                    <a16:creationId xmlns:a16="http://schemas.microsoft.com/office/drawing/2014/main" id="{4BDA2D5C-CBD5-7D68-E06B-444D13875BF3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0" name="Rectangle 138">
                <a:extLst>
                  <a:ext uri="{FF2B5EF4-FFF2-40B4-BE49-F238E27FC236}">
                    <a16:creationId xmlns:a16="http://schemas.microsoft.com/office/drawing/2014/main" id="{B1093379-52B4-410C-11CE-DAB59FC27019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1" name="Rectangle 139">
                <a:extLst>
                  <a:ext uri="{FF2B5EF4-FFF2-40B4-BE49-F238E27FC236}">
                    <a16:creationId xmlns:a16="http://schemas.microsoft.com/office/drawing/2014/main" id="{FE5A32E1-0943-D723-5F2A-CD582652EE48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2" name="Rectangle 140">
                <a:extLst>
                  <a:ext uri="{FF2B5EF4-FFF2-40B4-BE49-F238E27FC236}">
                    <a16:creationId xmlns:a16="http://schemas.microsoft.com/office/drawing/2014/main" id="{19BB0ECD-2E6D-B188-4655-0E1D1E2B6462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43" name="Rectangle 141">
              <a:extLst>
                <a:ext uri="{FF2B5EF4-FFF2-40B4-BE49-F238E27FC236}">
                  <a16:creationId xmlns:a16="http://schemas.microsoft.com/office/drawing/2014/main" id="{07128F5D-D9D3-1D18-1CB0-319E8647D80B}"/>
                </a:ext>
              </a:extLst>
            </p:cNvPr>
            <p:cNvSpPr/>
            <p:nvPr/>
          </p:nvSpPr>
          <p:spPr bwMode="auto">
            <a:xfrm>
              <a:off x="8077200" y="4292598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1010xx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44" name="Group 142">
              <a:extLst>
                <a:ext uri="{FF2B5EF4-FFF2-40B4-BE49-F238E27FC236}">
                  <a16:creationId xmlns:a16="http://schemas.microsoft.com/office/drawing/2014/main" id="{A9CED376-EA49-1005-3133-93D692FF62CC}"/>
                </a:ext>
              </a:extLst>
            </p:cNvPr>
            <p:cNvGrpSpPr/>
            <p:nvPr/>
          </p:nvGrpSpPr>
          <p:grpSpPr>
            <a:xfrm>
              <a:off x="5510711" y="3911598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100" name="Rectangle 143">
                <a:extLst>
                  <a:ext uri="{FF2B5EF4-FFF2-40B4-BE49-F238E27FC236}">
                    <a16:creationId xmlns:a16="http://schemas.microsoft.com/office/drawing/2014/main" id="{7362145C-2144-0A42-697A-119863B577A6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01" name="Rectangle 144">
                <a:extLst>
                  <a:ext uri="{FF2B5EF4-FFF2-40B4-BE49-F238E27FC236}">
                    <a16:creationId xmlns:a16="http://schemas.microsoft.com/office/drawing/2014/main" id="{916335AF-E016-34CC-5B7B-9D34ED270FDF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02" name="Rectangle 145">
                <a:extLst>
                  <a:ext uri="{FF2B5EF4-FFF2-40B4-BE49-F238E27FC236}">
                    <a16:creationId xmlns:a16="http://schemas.microsoft.com/office/drawing/2014/main" id="{096DA748-D540-BDA4-F7D8-6E1D11A98969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03" name="Rectangle 146">
                <a:extLst>
                  <a:ext uri="{FF2B5EF4-FFF2-40B4-BE49-F238E27FC236}">
                    <a16:creationId xmlns:a16="http://schemas.microsoft.com/office/drawing/2014/main" id="{9AA7DB0E-C113-BCE6-F857-3226D563A47D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45" name="Rectangle 147">
              <a:extLst>
                <a:ext uri="{FF2B5EF4-FFF2-40B4-BE49-F238E27FC236}">
                  <a16:creationId xmlns:a16="http://schemas.microsoft.com/office/drawing/2014/main" id="{D6A1B53F-2B02-A63B-5202-CAAED73ACE6D}"/>
                </a:ext>
              </a:extLst>
            </p:cNvPr>
            <p:cNvSpPr/>
            <p:nvPr/>
          </p:nvSpPr>
          <p:spPr bwMode="auto">
            <a:xfrm>
              <a:off x="8077200" y="3903131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1001xx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46" name="Group 148">
              <a:extLst>
                <a:ext uri="{FF2B5EF4-FFF2-40B4-BE49-F238E27FC236}">
                  <a16:creationId xmlns:a16="http://schemas.microsoft.com/office/drawing/2014/main" id="{47202878-8F66-0207-FF88-76743830C878}"/>
                </a:ext>
              </a:extLst>
            </p:cNvPr>
            <p:cNvGrpSpPr/>
            <p:nvPr/>
          </p:nvGrpSpPr>
          <p:grpSpPr>
            <a:xfrm>
              <a:off x="5510711" y="3522131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96" name="Rectangle 149">
                <a:extLst>
                  <a:ext uri="{FF2B5EF4-FFF2-40B4-BE49-F238E27FC236}">
                    <a16:creationId xmlns:a16="http://schemas.microsoft.com/office/drawing/2014/main" id="{808F2E41-EB9E-10F0-FECE-9F9174C81152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7" name="Rectangle 150">
                <a:extLst>
                  <a:ext uri="{FF2B5EF4-FFF2-40B4-BE49-F238E27FC236}">
                    <a16:creationId xmlns:a16="http://schemas.microsoft.com/office/drawing/2014/main" id="{091BA736-018D-7418-0DE8-A38E568E46A0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8" name="Rectangle 151">
                <a:extLst>
                  <a:ext uri="{FF2B5EF4-FFF2-40B4-BE49-F238E27FC236}">
                    <a16:creationId xmlns:a16="http://schemas.microsoft.com/office/drawing/2014/main" id="{FCFDF1CF-6D92-4E19-D47E-1F42F8041F3B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9" name="Rectangle 152">
                <a:extLst>
                  <a:ext uri="{FF2B5EF4-FFF2-40B4-BE49-F238E27FC236}">
                    <a16:creationId xmlns:a16="http://schemas.microsoft.com/office/drawing/2014/main" id="{4368095A-1343-8499-7E44-E5F19A1070DE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47" name="Rectangle 153">
              <a:extLst>
                <a:ext uri="{FF2B5EF4-FFF2-40B4-BE49-F238E27FC236}">
                  <a16:creationId xmlns:a16="http://schemas.microsoft.com/office/drawing/2014/main" id="{777FAB25-591F-2DC3-B3FE-3BF366923CDB}"/>
                </a:ext>
              </a:extLst>
            </p:cNvPr>
            <p:cNvSpPr/>
            <p:nvPr/>
          </p:nvSpPr>
          <p:spPr bwMode="auto">
            <a:xfrm>
              <a:off x="8077200" y="3513664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1000xx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48" name="Group 154">
              <a:extLst>
                <a:ext uri="{FF2B5EF4-FFF2-40B4-BE49-F238E27FC236}">
                  <a16:creationId xmlns:a16="http://schemas.microsoft.com/office/drawing/2014/main" id="{11A82534-3970-7C22-A30F-8FA6E1429B1F}"/>
                </a:ext>
              </a:extLst>
            </p:cNvPr>
            <p:cNvGrpSpPr/>
            <p:nvPr/>
          </p:nvGrpSpPr>
          <p:grpSpPr>
            <a:xfrm>
              <a:off x="5510711" y="3132664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92" name="Rectangle 155">
                <a:extLst>
                  <a:ext uri="{FF2B5EF4-FFF2-40B4-BE49-F238E27FC236}">
                    <a16:creationId xmlns:a16="http://schemas.microsoft.com/office/drawing/2014/main" id="{F3E2129E-80B9-2DEA-BB18-A0FD7153DD6C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3" name="Rectangle 156">
                <a:extLst>
                  <a:ext uri="{FF2B5EF4-FFF2-40B4-BE49-F238E27FC236}">
                    <a16:creationId xmlns:a16="http://schemas.microsoft.com/office/drawing/2014/main" id="{5D6E10AA-3B31-688F-F5A9-CC4A4EC9D813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4" name="Rectangle 157">
                <a:extLst>
                  <a:ext uri="{FF2B5EF4-FFF2-40B4-BE49-F238E27FC236}">
                    <a16:creationId xmlns:a16="http://schemas.microsoft.com/office/drawing/2014/main" id="{7E9E2FEC-E236-1A7E-FA70-0BFEBCD185A8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5" name="Rectangle 158">
                <a:extLst>
                  <a:ext uri="{FF2B5EF4-FFF2-40B4-BE49-F238E27FC236}">
                    <a16:creationId xmlns:a16="http://schemas.microsoft.com/office/drawing/2014/main" id="{E0F1C816-CC71-399E-09D1-7136882F873D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49" name="Rectangle 159">
              <a:extLst>
                <a:ext uri="{FF2B5EF4-FFF2-40B4-BE49-F238E27FC236}">
                  <a16:creationId xmlns:a16="http://schemas.microsoft.com/office/drawing/2014/main" id="{50E66F86-34EC-05E3-2FB8-8736C7024E48}"/>
                </a:ext>
              </a:extLst>
            </p:cNvPr>
            <p:cNvSpPr/>
            <p:nvPr/>
          </p:nvSpPr>
          <p:spPr bwMode="auto">
            <a:xfrm>
              <a:off x="8077200" y="3124197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0111xx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50" name="Group 160">
              <a:extLst>
                <a:ext uri="{FF2B5EF4-FFF2-40B4-BE49-F238E27FC236}">
                  <a16:creationId xmlns:a16="http://schemas.microsoft.com/office/drawing/2014/main" id="{2DA04C7A-31D2-603E-76BD-F0D18E09F704}"/>
                </a:ext>
              </a:extLst>
            </p:cNvPr>
            <p:cNvGrpSpPr/>
            <p:nvPr/>
          </p:nvGrpSpPr>
          <p:grpSpPr>
            <a:xfrm>
              <a:off x="5510711" y="2743197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88" name="Rectangle 161">
                <a:extLst>
                  <a:ext uri="{FF2B5EF4-FFF2-40B4-BE49-F238E27FC236}">
                    <a16:creationId xmlns:a16="http://schemas.microsoft.com/office/drawing/2014/main" id="{0A8AC371-CEAE-DCF8-55E1-89C6001B73DE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9" name="Rectangle 162">
                <a:extLst>
                  <a:ext uri="{FF2B5EF4-FFF2-40B4-BE49-F238E27FC236}">
                    <a16:creationId xmlns:a16="http://schemas.microsoft.com/office/drawing/2014/main" id="{4A4B3370-6215-9B0C-EC73-B69A16738B59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0" name="Rectangle 163">
                <a:extLst>
                  <a:ext uri="{FF2B5EF4-FFF2-40B4-BE49-F238E27FC236}">
                    <a16:creationId xmlns:a16="http://schemas.microsoft.com/office/drawing/2014/main" id="{A562523F-D0D6-D3BA-7F03-68683F479E28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1" name="Rectangle 164">
                <a:extLst>
                  <a:ext uri="{FF2B5EF4-FFF2-40B4-BE49-F238E27FC236}">
                    <a16:creationId xmlns:a16="http://schemas.microsoft.com/office/drawing/2014/main" id="{B82B5256-1038-AFFE-A7B0-C09CEA7BF212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51" name="Rectangle 165">
              <a:extLst>
                <a:ext uri="{FF2B5EF4-FFF2-40B4-BE49-F238E27FC236}">
                  <a16:creationId xmlns:a16="http://schemas.microsoft.com/office/drawing/2014/main" id="{D05B3C21-73E9-51E8-52AF-5B93FF724C7B}"/>
                </a:ext>
              </a:extLst>
            </p:cNvPr>
            <p:cNvSpPr/>
            <p:nvPr/>
          </p:nvSpPr>
          <p:spPr bwMode="auto">
            <a:xfrm>
              <a:off x="8077200" y="2734730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0110xx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52" name="Group 166">
              <a:extLst>
                <a:ext uri="{FF2B5EF4-FFF2-40B4-BE49-F238E27FC236}">
                  <a16:creationId xmlns:a16="http://schemas.microsoft.com/office/drawing/2014/main" id="{CDB38ECD-F919-316E-8462-94F64F9993B9}"/>
                </a:ext>
              </a:extLst>
            </p:cNvPr>
            <p:cNvGrpSpPr/>
            <p:nvPr/>
          </p:nvGrpSpPr>
          <p:grpSpPr>
            <a:xfrm>
              <a:off x="5510711" y="2353730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84" name="Rectangle 167">
                <a:extLst>
                  <a:ext uri="{FF2B5EF4-FFF2-40B4-BE49-F238E27FC236}">
                    <a16:creationId xmlns:a16="http://schemas.microsoft.com/office/drawing/2014/main" id="{083641BB-A228-E925-D29A-C54AA58C39B5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5" name="Rectangle 168">
                <a:extLst>
                  <a:ext uri="{FF2B5EF4-FFF2-40B4-BE49-F238E27FC236}">
                    <a16:creationId xmlns:a16="http://schemas.microsoft.com/office/drawing/2014/main" id="{7B652E81-9EFF-7B2D-01E8-1A8BD47A7080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6" name="Rectangle 169">
                <a:extLst>
                  <a:ext uri="{FF2B5EF4-FFF2-40B4-BE49-F238E27FC236}">
                    <a16:creationId xmlns:a16="http://schemas.microsoft.com/office/drawing/2014/main" id="{942D5F75-77E0-4A77-6912-F0544D1C8F44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7" name="Rectangle 170">
                <a:extLst>
                  <a:ext uri="{FF2B5EF4-FFF2-40B4-BE49-F238E27FC236}">
                    <a16:creationId xmlns:a16="http://schemas.microsoft.com/office/drawing/2014/main" id="{A201E6AE-9B8E-6AA8-6E21-464A28F04617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53" name="Rectangle 171">
              <a:extLst>
                <a:ext uri="{FF2B5EF4-FFF2-40B4-BE49-F238E27FC236}">
                  <a16:creationId xmlns:a16="http://schemas.microsoft.com/office/drawing/2014/main" id="{CDD7A8EE-D5C4-8020-94A1-2338903B7766}"/>
                </a:ext>
              </a:extLst>
            </p:cNvPr>
            <p:cNvSpPr/>
            <p:nvPr/>
          </p:nvSpPr>
          <p:spPr bwMode="auto">
            <a:xfrm>
              <a:off x="8077200" y="2345263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0101xx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54" name="Group 172">
              <a:extLst>
                <a:ext uri="{FF2B5EF4-FFF2-40B4-BE49-F238E27FC236}">
                  <a16:creationId xmlns:a16="http://schemas.microsoft.com/office/drawing/2014/main" id="{1F45E685-E1FF-5A9B-9CDC-AE78ECF43847}"/>
                </a:ext>
              </a:extLst>
            </p:cNvPr>
            <p:cNvGrpSpPr/>
            <p:nvPr/>
          </p:nvGrpSpPr>
          <p:grpSpPr>
            <a:xfrm>
              <a:off x="5510711" y="1964263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80" name="Rectangle 173">
                <a:extLst>
                  <a:ext uri="{FF2B5EF4-FFF2-40B4-BE49-F238E27FC236}">
                    <a16:creationId xmlns:a16="http://schemas.microsoft.com/office/drawing/2014/main" id="{F7389080-4D78-318A-9BD0-09F54421D9C4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Rectangle 174">
                <a:extLst>
                  <a:ext uri="{FF2B5EF4-FFF2-40B4-BE49-F238E27FC236}">
                    <a16:creationId xmlns:a16="http://schemas.microsoft.com/office/drawing/2014/main" id="{6A4810B9-2F93-9D7B-26F3-662ACD45A946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Rectangle 175">
                <a:extLst>
                  <a:ext uri="{FF2B5EF4-FFF2-40B4-BE49-F238E27FC236}">
                    <a16:creationId xmlns:a16="http://schemas.microsoft.com/office/drawing/2014/main" id="{38BBE119-1DEF-7F29-17A3-E8F41559BA0E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Rectangle 176">
                <a:extLst>
                  <a:ext uri="{FF2B5EF4-FFF2-40B4-BE49-F238E27FC236}">
                    <a16:creationId xmlns:a16="http://schemas.microsoft.com/office/drawing/2014/main" id="{10AA4697-62D0-A352-4125-A7FADD665693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55" name="Rectangle 177">
              <a:extLst>
                <a:ext uri="{FF2B5EF4-FFF2-40B4-BE49-F238E27FC236}">
                  <a16:creationId xmlns:a16="http://schemas.microsoft.com/office/drawing/2014/main" id="{C8B72DB1-DC46-9E02-6C8D-CDD0A087BEF0}"/>
                </a:ext>
              </a:extLst>
            </p:cNvPr>
            <p:cNvSpPr/>
            <p:nvPr/>
          </p:nvSpPr>
          <p:spPr bwMode="auto">
            <a:xfrm>
              <a:off x="8077200" y="1955796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0100xx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56" name="Group 178">
              <a:extLst>
                <a:ext uri="{FF2B5EF4-FFF2-40B4-BE49-F238E27FC236}">
                  <a16:creationId xmlns:a16="http://schemas.microsoft.com/office/drawing/2014/main" id="{4797B2F9-0B89-0E6C-5434-C24F95572005}"/>
                </a:ext>
              </a:extLst>
            </p:cNvPr>
            <p:cNvGrpSpPr/>
            <p:nvPr/>
          </p:nvGrpSpPr>
          <p:grpSpPr>
            <a:xfrm>
              <a:off x="5510711" y="1574796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76" name="Rectangle 179">
                <a:extLst>
                  <a:ext uri="{FF2B5EF4-FFF2-40B4-BE49-F238E27FC236}">
                    <a16:creationId xmlns:a16="http://schemas.microsoft.com/office/drawing/2014/main" id="{8356AD9D-8D10-9800-011E-833B33DFF5D7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7" name="Rectangle 180">
                <a:extLst>
                  <a:ext uri="{FF2B5EF4-FFF2-40B4-BE49-F238E27FC236}">
                    <a16:creationId xmlns:a16="http://schemas.microsoft.com/office/drawing/2014/main" id="{7E784B95-6F74-7695-86BE-9CE4B614B70D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8" name="Rectangle 181">
                <a:extLst>
                  <a:ext uri="{FF2B5EF4-FFF2-40B4-BE49-F238E27FC236}">
                    <a16:creationId xmlns:a16="http://schemas.microsoft.com/office/drawing/2014/main" id="{80242535-AEC5-B655-B71B-A48C367F578A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9" name="Rectangle 182">
                <a:extLst>
                  <a:ext uri="{FF2B5EF4-FFF2-40B4-BE49-F238E27FC236}">
                    <a16:creationId xmlns:a16="http://schemas.microsoft.com/office/drawing/2014/main" id="{4E7726DD-E241-6D74-4AB1-6EDFBFBD7734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57" name="Rectangle 183">
              <a:extLst>
                <a:ext uri="{FF2B5EF4-FFF2-40B4-BE49-F238E27FC236}">
                  <a16:creationId xmlns:a16="http://schemas.microsoft.com/office/drawing/2014/main" id="{3B0B33C7-220F-BE02-5A80-3C69BF421A3B}"/>
                </a:ext>
              </a:extLst>
            </p:cNvPr>
            <p:cNvSpPr/>
            <p:nvPr/>
          </p:nvSpPr>
          <p:spPr bwMode="auto">
            <a:xfrm>
              <a:off x="8077200" y="1566329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0011xx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58" name="Group 184">
              <a:extLst>
                <a:ext uri="{FF2B5EF4-FFF2-40B4-BE49-F238E27FC236}">
                  <a16:creationId xmlns:a16="http://schemas.microsoft.com/office/drawing/2014/main" id="{DF0F14FC-61A5-65A4-5502-003CE56CEC47}"/>
                </a:ext>
              </a:extLst>
            </p:cNvPr>
            <p:cNvGrpSpPr/>
            <p:nvPr/>
          </p:nvGrpSpPr>
          <p:grpSpPr>
            <a:xfrm>
              <a:off x="5510711" y="1185329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72" name="Rectangle 185">
                <a:extLst>
                  <a:ext uri="{FF2B5EF4-FFF2-40B4-BE49-F238E27FC236}">
                    <a16:creationId xmlns:a16="http://schemas.microsoft.com/office/drawing/2014/main" id="{5A480BC2-91B2-F81D-13F2-1CB39783BE30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3" name="Rectangle 186">
                <a:extLst>
                  <a:ext uri="{FF2B5EF4-FFF2-40B4-BE49-F238E27FC236}">
                    <a16:creationId xmlns:a16="http://schemas.microsoft.com/office/drawing/2014/main" id="{DB881108-CCD9-D5D9-F617-C8600EA05477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4" name="Rectangle 187">
                <a:extLst>
                  <a:ext uri="{FF2B5EF4-FFF2-40B4-BE49-F238E27FC236}">
                    <a16:creationId xmlns:a16="http://schemas.microsoft.com/office/drawing/2014/main" id="{610DF855-B473-C4FD-C1F3-B46BC483E840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Rectangle 188">
                <a:extLst>
                  <a:ext uri="{FF2B5EF4-FFF2-40B4-BE49-F238E27FC236}">
                    <a16:creationId xmlns:a16="http://schemas.microsoft.com/office/drawing/2014/main" id="{8BF4B1D5-05DE-2248-E2FC-32DA4F798EEC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59" name="Rectangle 189">
              <a:extLst>
                <a:ext uri="{FF2B5EF4-FFF2-40B4-BE49-F238E27FC236}">
                  <a16:creationId xmlns:a16="http://schemas.microsoft.com/office/drawing/2014/main" id="{4B5A62E0-920F-534A-A865-A5FFC326A2C4}"/>
                </a:ext>
              </a:extLst>
            </p:cNvPr>
            <p:cNvSpPr/>
            <p:nvPr/>
          </p:nvSpPr>
          <p:spPr bwMode="auto">
            <a:xfrm>
              <a:off x="8077200" y="1176862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0010xx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60" name="Group 190">
              <a:extLst>
                <a:ext uri="{FF2B5EF4-FFF2-40B4-BE49-F238E27FC236}">
                  <a16:creationId xmlns:a16="http://schemas.microsoft.com/office/drawing/2014/main" id="{4B441B47-D885-9981-7730-F288BF516706}"/>
                </a:ext>
              </a:extLst>
            </p:cNvPr>
            <p:cNvGrpSpPr/>
            <p:nvPr/>
          </p:nvGrpSpPr>
          <p:grpSpPr>
            <a:xfrm>
              <a:off x="5510711" y="795862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68" name="Rectangle 191">
                <a:extLst>
                  <a:ext uri="{FF2B5EF4-FFF2-40B4-BE49-F238E27FC236}">
                    <a16:creationId xmlns:a16="http://schemas.microsoft.com/office/drawing/2014/main" id="{52DA4792-5168-A50B-A505-81640D0BF2FD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9" name="Rectangle 192">
                <a:extLst>
                  <a:ext uri="{FF2B5EF4-FFF2-40B4-BE49-F238E27FC236}">
                    <a16:creationId xmlns:a16="http://schemas.microsoft.com/office/drawing/2014/main" id="{C39AB6A2-93F9-57B1-B6ED-1F9ED496F7EC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Rectangle 193">
                <a:extLst>
                  <a:ext uri="{FF2B5EF4-FFF2-40B4-BE49-F238E27FC236}">
                    <a16:creationId xmlns:a16="http://schemas.microsoft.com/office/drawing/2014/main" id="{5154EF63-8975-044B-D8D7-3374A972026C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1" name="Rectangle 194">
                <a:extLst>
                  <a:ext uri="{FF2B5EF4-FFF2-40B4-BE49-F238E27FC236}">
                    <a16:creationId xmlns:a16="http://schemas.microsoft.com/office/drawing/2014/main" id="{C6149C27-69CD-C239-7FBF-8508C8AC1495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61" name="Rectangle 195">
              <a:extLst>
                <a:ext uri="{FF2B5EF4-FFF2-40B4-BE49-F238E27FC236}">
                  <a16:creationId xmlns:a16="http://schemas.microsoft.com/office/drawing/2014/main" id="{140FCCD2-43AC-131E-39B3-D3FA40B5DA6F}"/>
                </a:ext>
              </a:extLst>
            </p:cNvPr>
            <p:cNvSpPr/>
            <p:nvPr/>
          </p:nvSpPr>
          <p:spPr bwMode="auto">
            <a:xfrm>
              <a:off x="8077200" y="787395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0001xx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  <p:grpSp>
          <p:nvGrpSpPr>
            <p:cNvPr id="62" name="Group 196">
              <a:extLst>
                <a:ext uri="{FF2B5EF4-FFF2-40B4-BE49-F238E27FC236}">
                  <a16:creationId xmlns:a16="http://schemas.microsoft.com/office/drawing/2014/main" id="{946D8FCE-F338-B432-AB70-A2645C1FB903}"/>
                </a:ext>
              </a:extLst>
            </p:cNvPr>
            <p:cNvGrpSpPr/>
            <p:nvPr/>
          </p:nvGrpSpPr>
          <p:grpSpPr>
            <a:xfrm>
              <a:off x="5510711" y="406395"/>
              <a:ext cx="2438400" cy="381000"/>
              <a:chOff x="5867400" y="5181600"/>
              <a:chExt cx="2438400" cy="381000"/>
            </a:xfrm>
            <a:noFill/>
          </p:grpSpPr>
          <p:sp>
            <p:nvSpPr>
              <p:cNvPr id="64" name="Rectangle 197">
                <a:extLst>
                  <a:ext uri="{FF2B5EF4-FFF2-40B4-BE49-F238E27FC236}">
                    <a16:creationId xmlns:a16="http://schemas.microsoft.com/office/drawing/2014/main" id="{69F4ED98-99BD-4057-5FD7-4053F5D65A9D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5" name="Rectangle 198">
                <a:extLst>
                  <a:ext uri="{FF2B5EF4-FFF2-40B4-BE49-F238E27FC236}">
                    <a16:creationId xmlns:a16="http://schemas.microsoft.com/office/drawing/2014/main" id="{5498DC26-DCC0-A4C1-1CC2-19813A4D1A7F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6" name="Rectangle 199">
                <a:extLst>
                  <a:ext uri="{FF2B5EF4-FFF2-40B4-BE49-F238E27FC236}">
                    <a16:creationId xmlns:a16="http://schemas.microsoft.com/office/drawing/2014/main" id="{8F35E3AB-54A0-DA35-A177-5BCAA3125331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7" name="Rectangle 200">
                <a:extLst>
                  <a:ext uri="{FF2B5EF4-FFF2-40B4-BE49-F238E27FC236}">
                    <a16:creationId xmlns:a16="http://schemas.microsoft.com/office/drawing/2014/main" id="{4A65B48A-9529-3399-D0BD-E63B915B4F76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63" name="Rectangle 201">
              <a:extLst>
                <a:ext uri="{FF2B5EF4-FFF2-40B4-BE49-F238E27FC236}">
                  <a16:creationId xmlns:a16="http://schemas.microsoft.com/office/drawing/2014/main" id="{2C51EBEE-0631-35D4-30D5-80B4015A0A1B}"/>
                </a:ext>
              </a:extLst>
            </p:cNvPr>
            <p:cNvSpPr/>
            <p:nvPr/>
          </p:nvSpPr>
          <p:spPr bwMode="auto">
            <a:xfrm>
              <a:off x="8077200" y="397928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+mn-ea"/>
                  <a:cs typeface="Courier New"/>
                </a:rPr>
                <a:t>0000xx</a:t>
              </a:r>
              <a:endParaRPr lang="en-US" dirty="0">
                <a:solidFill>
                  <a:prstClr val="black"/>
                </a:solidFill>
                <a:latin typeface="+mn-ea"/>
                <a:cs typeface="Courier New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9944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3"/>
            <a:ext cx="9283913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缓存的设计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376" name="矩形 32">
            <a:extLst>
              <a:ext uri="{FF2B5EF4-FFF2-40B4-BE49-F238E27FC236}">
                <a16:creationId xmlns:a16="http://schemas.microsoft.com/office/drawing/2014/main" id="{70F11068-80CB-5D49-AD55-FB7926FBD104}"/>
              </a:ext>
            </a:extLst>
          </p:cNvPr>
          <p:cNvSpPr/>
          <p:nvPr/>
        </p:nvSpPr>
        <p:spPr>
          <a:xfrm>
            <a:off x="10835652" y="2312755"/>
            <a:ext cx="291412" cy="3978279"/>
          </a:xfrm>
          <a:prstGeom prst="rect">
            <a:avLst/>
          </a:prstGeom>
          <a:solidFill>
            <a:srgbClr val="7030A0">
              <a:alpha val="2902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77" name="组合 2">
            <a:extLst>
              <a:ext uri="{FF2B5EF4-FFF2-40B4-BE49-F238E27FC236}">
                <a16:creationId xmlns:a16="http://schemas.microsoft.com/office/drawing/2014/main" id="{BCA1BCC9-B9C4-DC0C-508C-5491071F2385}"/>
              </a:ext>
            </a:extLst>
          </p:cNvPr>
          <p:cNvGrpSpPr/>
          <p:nvPr/>
        </p:nvGrpSpPr>
        <p:grpSpPr>
          <a:xfrm>
            <a:off x="7320929" y="2312754"/>
            <a:ext cx="4262717" cy="3983692"/>
            <a:chOff x="5510711" y="397928"/>
            <a:chExt cx="3557089" cy="6231472"/>
          </a:xfrm>
        </p:grpSpPr>
        <p:grpSp>
          <p:nvGrpSpPr>
            <p:cNvPr id="378" name="Group 31">
              <a:extLst>
                <a:ext uri="{FF2B5EF4-FFF2-40B4-BE49-F238E27FC236}">
                  <a16:creationId xmlns:a16="http://schemas.microsoft.com/office/drawing/2014/main" id="{2ACEDF4F-CC35-7DD2-F0A7-96F306371EAD}"/>
                </a:ext>
              </a:extLst>
            </p:cNvPr>
            <p:cNvGrpSpPr/>
            <p:nvPr/>
          </p:nvGrpSpPr>
          <p:grpSpPr>
            <a:xfrm>
              <a:off x="5510711" y="6248400"/>
              <a:ext cx="2438400" cy="381000"/>
              <a:chOff x="5867400" y="5181600"/>
              <a:chExt cx="2438400" cy="381000"/>
            </a:xfrm>
            <a:solidFill>
              <a:srgbClr val="70AD47">
                <a:lumMod val="20000"/>
                <a:lumOff val="80000"/>
              </a:srgbClr>
            </a:solidFill>
          </p:grpSpPr>
          <p:sp>
            <p:nvSpPr>
              <p:cNvPr id="470" name="Rectangle 32">
                <a:extLst>
                  <a:ext uri="{FF2B5EF4-FFF2-40B4-BE49-F238E27FC236}">
                    <a16:creationId xmlns:a16="http://schemas.microsoft.com/office/drawing/2014/main" id="{36993D53-2314-FDB4-F891-F8A82E37427B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71" name="Rectangle 33">
                <a:extLst>
                  <a:ext uri="{FF2B5EF4-FFF2-40B4-BE49-F238E27FC236}">
                    <a16:creationId xmlns:a16="http://schemas.microsoft.com/office/drawing/2014/main" id="{B502186E-3B2E-C839-FAE4-8E0FD9021822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72" name="Rectangle 34">
                <a:extLst>
                  <a:ext uri="{FF2B5EF4-FFF2-40B4-BE49-F238E27FC236}">
                    <a16:creationId xmlns:a16="http://schemas.microsoft.com/office/drawing/2014/main" id="{FD490603-5DC0-AFF6-4AC2-56519876C076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73" name="Rectangle 35">
                <a:extLst>
                  <a:ext uri="{FF2B5EF4-FFF2-40B4-BE49-F238E27FC236}">
                    <a16:creationId xmlns:a16="http://schemas.microsoft.com/office/drawing/2014/main" id="{92870D3A-0CB8-06A2-CFCA-A6CA44F0ECD4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79" name="Rectangle 111">
              <a:extLst>
                <a:ext uri="{FF2B5EF4-FFF2-40B4-BE49-F238E27FC236}">
                  <a16:creationId xmlns:a16="http://schemas.microsoft.com/office/drawing/2014/main" id="{8D0F41A4-924E-98D9-EC91-89521051B784}"/>
                </a:ext>
              </a:extLst>
            </p:cNvPr>
            <p:cNvSpPr/>
            <p:nvPr/>
          </p:nvSpPr>
          <p:spPr bwMode="auto">
            <a:xfrm>
              <a:off x="8077200" y="6239933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1111xx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380" name="Group 112">
              <a:extLst>
                <a:ext uri="{FF2B5EF4-FFF2-40B4-BE49-F238E27FC236}">
                  <a16:creationId xmlns:a16="http://schemas.microsoft.com/office/drawing/2014/main" id="{0A2EF9A3-424C-84DF-7085-E9B83180EDB6}"/>
                </a:ext>
              </a:extLst>
            </p:cNvPr>
            <p:cNvGrpSpPr/>
            <p:nvPr/>
          </p:nvGrpSpPr>
          <p:grpSpPr>
            <a:xfrm>
              <a:off x="5510711" y="5858933"/>
              <a:ext cx="2438400" cy="381000"/>
              <a:chOff x="5867400" y="5181600"/>
              <a:chExt cx="2438400" cy="381000"/>
            </a:xfrm>
            <a:solidFill>
              <a:srgbClr val="F1C7C7"/>
            </a:solidFill>
          </p:grpSpPr>
          <p:sp>
            <p:nvSpPr>
              <p:cNvPr id="466" name="Rectangle 113">
                <a:extLst>
                  <a:ext uri="{FF2B5EF4-FFF2-40B4-BE49-F238E27FC236}">
                    <a16:creationId xmlns:a16="http://schemas.microsoft.com/office/drawing/2014/main" id="{06C78517-784B-A9D6-7A38-FD795B1B0DB5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67" name="Rectangle 114">
                <a:extLst>
                  <a:ext uri="{FF2B5EF4-FFF2-40B4-BE49-F238E27FC236}">
                    <a16:creationId xmlns:a16="http://schemas.microsoft.com/office/drawing/2014/main" id="{767F080E-3283-49BA-4AED-661BB3C426FD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68" name="Rectangle 115">
                <a:extLst>
                  <a:ext uri="{FF2B5EF4-FFF2-40B4-BE49-F238E27FC236}">
                    <a16:creationId xmlns:a16="http://schemas.microsoft.com/office/drawing/2014/main" id="{A87E1FAC-13C8-1F40-6813-B6DC1CB19C56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69" name="Rectangle 116">
                <a:extLst>
                  <a:ext uri="{FF2B5EF4-FFF2-40B4-BE49-F238E27FC236}">
                    <a16:creationId xmlns:a16="http://schemas.microsoft.com/office/drawing/2014/main" id="{4D079B23-A0D7-A717-99DA-2E0F3595C54D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81" name="Rectangle 117">
              <a:extLst>
                <a:ext uri="{FF2B5EF4-FFF2-40B4-BE49-F238E27FC236}">
                  <a16:creationId xmlns:a16="http://schemas.microsoft.com/office/drawing/2014/main" id="{0F1E75B0-B78A-8CE2-CE05-B202CCD72158}"/>
                </a:ext>
              </a:extLst>
            </p:cNvPr>
            <p:cNvSpPr/>
            <p:nvPr/>
          </p:nvSpPr>
          <p:spPr bwMode="auto">
            <a:xfrm>
              <a:off x="8077200" y="5850466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1110xx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382" name="Group 118">
              <a:extLst>
                <a:ext uri="{FF2B5EF4-FFF2-40B4-BE49-F238E27FC236}">
                  <a16:creationId xmlns:a16="http://schemas.microsoft.com/office/drawing/2014/main" id="{9320E073-3075-5B34-E686-EE2FC1363976}"/>
                </a:ext>
              </a:extLst>
            </p:cNvPr>
            <p:cNvGrpSpPr/>
            <p:nvPr/>
          </p:nvGrpSpPr>
          <p:grpSpPr>
            <a:xfrm>
              <a:off x="5510711" y="5469466"/>
              <a:ext cx="2438400" cy="381000"/>
              <a:chOff x="5867400" y="5181600"/>
              <a:chExt cx="2438400" cy="381000"/>
            </a:xfrm>
            <a:solidFill>
              <a:srgbClr val="F6F5BD"/>
            </a:solidFill>
          </p:grpSpPr>
          <p:sp>
            <p:nvSpPr>
              <p:cNvPr id="462" name="Rectangle 119">
                <a:extLst>
                  <a:ext uri="{FF2B5EF4-FFF2-40B4-BE49-F238E27FC236}">
                    <a16:creationId xmlns:a16="http://schemas.microsoft.com/office/drawing/2014/main" id="{9B604A39-2169-51D1-321E-795D8C4A1718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63" name="Rectangle 120">
                <a:extLst>
                  <a:ext uri="{FF2B5EF4-FFF2-40B4-BE49-F238E27FC236}">
                    <a16:creationId xmlns:a16="http://schemas.microsoft.com/office/drawing/2014/main" id="{9F574885-6A69-6D8A-5C70-B98C7CE7805A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64" name="Rectangle 121">
                <a:extLst>
                  <a:ext uri="{FF2B5EF4-FFF2-40B4-BE49-F238E27FC236}">
                    <a16:creationId xmlns:a16="http://schemas.microsoft.com/office/drawing/2014/main" id="{5C81D0F4-3877-9F18-5C65-0202C35A94E8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65" name="Rectangle 122">
                <a:extLst>
                  <a:ext uri="{FF2B5EF4-FFF2-40B4-BE49-F238E27FC236}">
                    <a16:creationId xmlns:a16="http://schemas.microsoft.com/office/drawing/2014/main" id="{1EF602F5-F47C-F2AC-10CE-05FB4D4FAAD0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83" name="Rectangle 123">
              <a:extLst>
                <a:ext uri="{FF2B5EF4-FFF2-40B4-BE49-F238E27FC236}">
                  <a16:creationId xmlns:a16="http://schemas.microsoft.com/office/drawing/2014/main" id="{400E3FDB-A7CB-1B40-9933-4766A4FE5AA7}"/>
                </a:ext>
              </a:extLst>
            </p:cNvPr>
            <p:cNvSpPr/>
            <p:nvPr/>
          </p:nvSpPr>
          <p:spPr bwMode="auto">
            <a:xfrm>
              <a:off x="8077200" y="5460999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1101xx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384" name="Group 124">
              <a:extLst>
                <a:ext uri="{FF2B5EF4-FFF2-40B4-BE49-F238E27FC236}">
                  <a16:creationId xmlns:a16="http://schemas.microsoft.com/office/drawing/2014/main" id="{D0778536-0E33-E68B-A132-F087266A8E3A}"/>
                </a:ext>
              </a:extLst>
            </p:cNvPr>
            <p:cNvGrpSpPr/>
            <p:nvPr/>
          </p:nvGrpSpPr>
          <p:grpSpPr>
            <a:xfrm>
              <a:off x="5510711" y="5079999"/>
              <a:ext cx="2438400" cy="381000"/>
              <a:chOff x="5867400" y="5181600"/>
              <a:chExt cx="2438400" cy="381000"/>
            </a:xfrm>
            <a:solidFill>
              <a:srgbClr val="CCFFCC"/>
            </a:solidFill>
          </p:grpSpPr>
          <p:sp>
            <p:nvSpPr>
              <p:cNvPr id="458" name="Rectangle 125">
                <a:extLst>
                  <a:ext uri="{FF2B5EF4-FFF2-40B4-BE49-F238E27FC236}">
                    <a16:creationId xmlns:a16="http://schemas.microsoft.com/office/drawing/2014/main" id="{732430EC-4643-E11A-9301-AACCEE35D86D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59" name="Rectangle 126">
                <a:extLst>
                  <a:ext uri="{FF2B5EF4-FFF2-40B4-BE49-F238E27FC236}">
                    <a16:creationId xmlns:a16="http://schemas.microsoft.com/office/drawing/2014/main" id="{1833F9AF-FA9E-730C-CE95-9A2B1F980C1E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60" name="Rectangle 127">
                <a:extLst>
                  <a:ext uri="{FF2B5EF4-FFF2-40B4-BE49-F238E27FC236}">
                    <a16:creationId xmlns:a16="http://schemas.microsoft.com/office/drawing/2014/main" id="{55F8EA37-D090-9F91-D7F4-EBDF638D386E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61" name="Rectangle 128">
                <a:extLst>
                  <a:ext uri="{FF2B5EF4-FFF2-40B4-BE49-F238E27FC236}">
                    <a16:creationId xmlns:a16="http://schemas.microsoft.com/office/drawing/2014/main" id="{709CB81A-FFB4-C96F-65AE-DEB2CBEDA5AB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85" name="Rectangle 129">
              <a:extLst>
                <a:ext uri="{FF2B5EF4-FFF2-40B4-BE49-F238E27FC236}">
                  <a16:creationId xmlns:a16="http://schemas.microsoft.com/office/drawing/2014/main" id="{B013D7B9-F956-4E15-8800-C00774CBE6CF}"/>
                </a:ext>
              </a:extLst>
            </p:cNvPr>
            <p:cNvSpPr/>
            <p:nvPr/>
          </p:nvSpPr>
          <p:spPr bwMode="auto">
            <a:xfrm>
              <a:off x="8077200" y="5071532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1100xx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386" name="Group 130">
              <a:extLst>
                <a:ext uri="{FF2B5EF4-FFF2-40B4-BE49-F238E27FC236}">
                  <a16:creationId xmlns:a16="http://schemas.microsoft.com/office/drawing/2014/main" id="{32F76C71-BDA8-F7A2-039B-0DB4CEACAB1F}"/>
                </a:ext>
              </a:extLst>
            </p:cNvPr>
            <p:cNvGrpSpPr/>
            <p:nvPr/>
          </p:nvGrpSpPr>
          <p:grpSpPr>
            <a:xfrm>
              <a:off x="5510711" y="4690532"/>
              <a:ext cx="2438400" cy="381000"/>
              <a:chOff x="5867400" y="5181600"/>
              <a:chExt cx="2438400" cy="381000"/>
            </a:xfrm>
            <a:solidFill>
              <a:srgbClr val="70AD47">
                <a:lumMod val="20000"/>
                <a:lumOff val="80000"/>
              </a:srgbClr>
            </a:solidFill>
          </p:grpSpPr>
          <p:sp>
            <p:nvSpPr>
              <p:cNvPr id="454" name="Rectangle 131">
                <a:extLst>
                  <a:ext uri="{FF2B5EF4-FFF2-40B4-BE49-F238E27FC236}">
                    <a16:creationId xmlns:a16="http://schemas.microsoft.com/office/drawing/2014/main" id="{EC3AF598-0FBE-A72C-480E-8692CF3A098B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55" name="Rectangle 132">
                <a:extLst>
                  <a:ext uri="{FF2B5EF4-FFF2-40B4-BE49-F238E27FC236}">
                    <a16:creationId xmlns:a16="http://schemas.microsoft.com/office/drawing/2014/main" id="{E2405B8F-64E0-9146-6EB9-08509694071F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56" name="Rectangle 133">
                <a:extLst>
                  <a:ext uri="{FF2B5EF4-FFF2-40B4-BE49-F238E27FC236}">
                    <a16:creationId xmlns:a16="http://schemas.microsoft.com/office/drawing/2014/main" id="{A8A19F8E-E49E-4244-9CC7-6D5986A3166E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57" name="Rectangle 134">
                <a:extLst>
                  <a:ext uri="{FF2B5EF4-FFF2-40B4-BE49-F238E27FC236}">
                    <a16:creationId xmlns:a16="http://schemas.microsoft.com/office/drawing/2014/main" id="{7C07EF2F-8B5E-2371-07B3-6F3A30275531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87" name="Rectangle 135">
              <a:extLst>
                <a:ext uri="{FF2B5EF4-FFF2-40B4-BE49-F238E27FC236}">
                  <a16:creationId xmlns:a16="http://schemas.microsoft.com/office/drawing/2014/main" id="{5E95228F-0CFE-F1BE-6619-66BCEA4ED8E6}"/>
                </a:ext>
              </a:extLst>
            </p:cNvPr>
            <p:cNvSpPr/>
            <p:nvPr/>
          </p:nvSpPr>
          <p:spPr bwMode="auto">
            <a:xfrm>
              <a:off x="8077200" y="4682065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1011xx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388" name="Group 136">
              <a:extLst>
                <a:ext uri="{FF2B5EF4-FFF2-40B4-BE49-F238E27FC236}">
                  <a16:creationId xmlns:a16="http://schemas.microsoft.com/office/drawing/2014/main" id="{23B48021-9D55-9096-AD8B-BE83533D23DD}"/>
                </a:ext>
              </a:extLst>
            </p:cNvPr>
            <p:cNvGrpSpPr/>
            <p:nvPr/>
          </p:nvGrpSpPr>
          <p:grpSpPr>
            <a:xfrm>
              <a:off x="5510711" y="4301065"/>
              <a:ext cx="2438400" cy="381000"/>
              <a:chOff x="5867400" y="5181600"/>
              <a:chExt cx="2438400" cy="381000"/>
            </a:xfrm>
            <a:solidFill>
              <a:srgbClr val="F1C7C7"/>
            </a:solidFill>
          </p:grpSpPr>
          <p:sp>
            <p:nvSpPr>
              <p:cNvPr id="450" name="Rectangle 137">
                <a:extLst>
                  <a:ext uri="{FF2B5EF4-FFF2-40B4-BE49-F238E27FC236}">
                    <a16:creationId xmlns:a16="http://schemas.microsoft.com/office/drawing/2014/main" id="{C1CAD22A-7BDA-FA42-AD09-ED120CD4BD6D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51" name="Rectangle 138">
                <a:extLst>
                  <a:ext uri="{FF2B5EF4-FFF2-40B4-BE49-F238E27FC236}">
                    <a16:creationId xmlns:a16="http://schemas.microsoft.com/office/drawing/2014/main" id="{CA24CDA7-D59A-4118-BA98-087E897E4504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52" name="Rectangle 139">
                <a:extLst>
                  <a:ext uri="{FF2B5EF4-FFF2-40B4-BE49-F238E27FC236}">
                    <a16:creationId xmlns:a16="http://schemas.microsoft.com/office/drawing/2014/main" id="{A2E37CE6-747F-2EDB-F6DD-A41F4322A41D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53" name="Rectangle 140">
                <a:extLst>
                  <a:ext uri="{FF2B5EF4-FFF2-40B4-BE49-F238E27FC236}">
                    <a16:creationId xmlns:a16="http://schemas.microsoft.com/office/drawing/2014/main" id="{A3A36DF7-5336-39A2-5E1A-733FA393DF6D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89" name="Rectangle 141">
              <a:extLst>
                <a:ext uri="{FF2B5EF4-FFF2-40B4-BE49-F238E27FC236}">
                  <a16:creationId xmlns:a16="http://schemas.microsoft.com/office/drawing/2014/main" id="{39554181-D8D1-6988-059C-225D79539A08}"/>
                </a:ext>
              </a:extLst>
            </p:cNvPr>
            <p:cNvSpPr/>
            <p:nvPr/>
          </p:nvSpPr>
          <p:spPr bwMode="auto">
            <a:xfrm>
              <a:off x="8077200" y="4292598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1010xx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390" name="Group 142">
              <a:extLst>
                <a:ext uri="{FF2B5EF4-FFF2-40B4-BE49-F238E27FC236}">
                  <a16:creationId xmlns:a16="http://schemas.microsoft.com/office/drawing/2014/main" id="{8F162029-E23F-8B43-208E-F68FD42DAF9C}"/>
                </a:ext>
              </a:extLst>
            </p:cNvPr>
            <p:cNvGrpSpPr/>
            <p:nvPr/>
          </p:nvGrpSpPr>
          <p:grpSpPr>
            <a:xfrm>
              <a:off x="5510711" y="3911598"/>
              <a:ext cx="2438400" cy="381000"/>
              <a:chOff x="5867400" y="5181600"/>
              <a:chExt cx="2438400" cy="381000"/>
            </a:xfrm>
            <a:solidFill>
              <a:srgbClr val="F6F5BD"/>
            </a:solidFill>
          </p:grpSpPr>
          <p:sp>
            <p:nvSpPr>
              <p:cNvPr id="446" name="Rectangle 143">
                <a:extLst>
                  <a:ext uri="{FF2B5EF4-FFF2-40B4-BE49-F238E27FC236}">
                    <a16:creationId xmlns:a16="http://schemas.microsoft.com/office/drawing/2014/main" id="{409B1A98-C21F-47BB-5E57-571B6A4DB01D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47" name="Rectangle 144">
                <a:extLst>
                  <a:ext uri="{FF2B5EF4-FFF2-40B4-BE49-F238E27FC236}">
                    <a16:creationId xmlns:a16="http://schemas.microsoft.com/office/drawing/2014/main" id="{A0E958C1-1C90-1654-7A36-824B801767AC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48" name="Rectangle 145">
                <a:extLst>
                  <a:ext uri="{FF2B5EF4-FFF2-40B4-BE49-F238E27FC236}">
                    <a16:creationId xmlns:a16="http://schemas.microsoft.com/office/drawing/2014/main" id="{DCD67AB8-1F5C-2E6D-ECFA-5C852AF8F3D0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49" name="Rectangle 146">
                <a:extLst>
                  <a:ext uri="{FF2B5EF4-FFF2-40B4-BE49-F238E27FC236}">
                    <a16:creationId xmlns:a16="http://schemas.microsoft.com/office/drawing/2014/main" id="{521990CB-A110-A234-631D-3DEA6F99C9F3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91" name="Rectangle 147">
              <a:extLst>
                <a:ext uri="{FF2B5EF4-FFF2-40B4-BE49-F238E27FC236}">
                  <a16:creationId xmlns:a16="http://schemas.microsoft.com/office/drawing/2014/main" id="{F5F83C04-1A70-193C-BDAE-041AFAD6F339}"/>
                </a:ext>
              </a:extLst>
            </p:cNvPr>
            <p:cNvSpPr/>
            <p:nvPr/>
          </p:nvSpPr>
          <p:spPr bwMode="auto">
            <a:xfrm>
              <a:off x="8077200" y="3903131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1001xx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392" name="Group 148">
              <a:extLst>
                <a:ext uri="{FF2B5EF4-FFF2-40B4-BE49-F238E27FC236}">
                  <a16:creationId xmlns:a16="http://schemas.microsoft.com/office/drawing/2014/main" id="{0BD1E7CB-88D9-63B7-11C1-995CA095B2D0}"/>
                </a:ext>
              </a:extLst>
            </p:cNvPr>
            <p:cNvGrpSpPr/>
            <p:nvPr/>
          </p:nvGrpSpPr>
          <p:grpSpPr>
            <a:xfrm>
              <a:off x="5510711" y="3522131"/>
              <a:ext cx="2438400" cy="381000"/>
              <a:chOff x="5867400" y="5181600"/>
              <a:chExt cx="2438400" cy="381000"/>
            </a:xfrm>
            <a:solidFill>
              <a:srgbClr val="CCFFCC"/>
            </a:solidFill>
          </p:grpSpPr>
          <p:sp>
            <p:nvSpPr>
              <p:cNvPr id="442" name="Rectangle 149">
                <a:extLst>
                  <a:ext uri="{FF2B5EF4-FFF2-40B4-BE49-F238E27FC236}">
                    <a16:creationId xmlns:a16="http://schemas.microsoft.com/office/drawing/2014/main" id="{6E4C1889-A4C0-5F76-4F89-2446FA155F61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43" name="Rectangle 150">
                <a:extLst>
                  <a:ext uri="{FF2B5EF4-FFF2-40B4-BE49-F238E27FC236}">
                    <a16:creationId xmlns:a16="http://schemas.microsoft.com/office/drawing/2014/main" id="{86B59460-6E47-67ED-B857-BC575F8AAEF7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44" name="Rectangle 151">
                <a:extLst>
                  <a:ext uri="{FF2B5EF4-FFF2-40B4-BE49-F238E27FC236}">
                    <a16:creationId xmlns:a16="http://schemas.microsoft.com/office/drawing/2014/main" id="{14EA964C-9398-C07D-94F2-455A894D2215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45" name="Rectangle 152">
                <a:extLst>
                  <a:ext uri="{FF2B5EF4-FFF2-40B4-BE49-F238E27FC236}">
                    <a16:creationId xmlns:a16="http://schemas.microsoft.com/office/drawing/2014/main" id="{0AE2371F-74E3-18C0-81E6-2230DC2C2283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93" name="Rectangle 153">
              <a:extLst>
                <a:ext uri="{FF2B5EF4-FFF2-40B4-BE49-F238E27FC236}">
                  <a16:creationId xmlns:a16="http://schemas.microsoft.com/office/drawing/2014/main" id="{9BB39667-AE30-D1EA-C42A-521DBF5271FC}"/>
                </a:ext>
              </a:extLst>
            </p:cNvPr>
            <p:cNvSpPr/>
            <p:nvPr/>
          </p:nvSpPr>
          <p:spPr bwMode="auto">
            <a:xfrm>
              <a:off x="8077200" y="3513664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1000xx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394" name="Group 154">
              <a:extLst>
                <a:ext uri="{FF2B5EF4-FFF2-40B4-BE49-F238E27FC236}">
                  <a16:creationId xmlns:a16="http://schemas.microsoft.com/office/drawing/2014/main" id="{7A3A50BE-7C98-AAE4-5C6A-F3FDF1ADE01B}"/>
                </a:ext>
              </a:extLst>
            </p:cNvPr>
            <p:cNvGrpSpPr/>
            <p:nvPr/>
          </p:nvGrpSpPr>
          <p:grpSpPr>
            <a:xfrm>
              <a:off x="5510711" y="3132664"/>
              <a:ext cx="2438400" cy="381000"/>
              <a:chOff x="5867400" y="5181600"/>
              <a:chExt cx="2438400" cy="381000"/>
            </a:xfrm>
            <a:solidFill>
              <a:srgbClr val="70AD47">
                <a:lumMod val="20000"/>
                <a:lumOff val="80000"/>
              </a:srgbClr>
            </a:solidFill>
          </p:grpSpPr>
          <p:sp>
            <p:nvSpPr>
              <p:cNvPr id="438" name="Rectangle 155">
                <a:extLst>
                  <a:ext uri="{FF2B5EF4-FFF2-40B4-BE49-F238E27FC236}">
                    <a16:creationId xmlns:a16="http://schemas.microsoft.com/office/drawing/2014/main" id="{FDF70451-9BCF-AA25-1876-9553DBDF7F27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39" name="Rectangle 156">
                <a:extLst>
                  <a:ext uri="{FF2B5EF4-FFF2-40B4-BE49-F238E27FC236}">
                    <a16:creationId xmlns:a16="http://schemas.microsoft.com/office/drawing/2014/main" id="{0895E044-8E8D-B241-A1EB-E94F5619CCBD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40" name="Rectangle 157">
                <a:extLst>
                  <a:ext uri="{FF2B5EF4-FFF2-40B4-BE49-F238E27FC236}">
                    <a16:creationId xmlns:a16="http://schemas.microsoft.com/office/drawing/2014/main" id="{2FC66AA9-03A6-D6D9-4198-10700E05149D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41" name="Rectangle 158">
                <a:extLst>
                  <a:ext uri="{FF2B5EF4-FFF2-40B4-BE49-F238E27FC236}">
                    <a16:creationId xmlns:a16="http://schemas.microsoft.com/office/drawing/2014/main" id="{ECD835EF-CDE0-4CD5-6BD6-250938930B87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95" name="Rectangle 159">
              <a:extLst>
                <a:ext uri="{FF2B5EF4-FFF2-40B4-BE49-F238E27FC236}">
                  <a16:creationId xmlns:a16="http://schemas.microsoft.com/office/drawing/2014/main" id="{B6552391-1A52-406C-769D-30480B06C898}"/>
                </a:ext>
              </a:extLst>
            </p:cNvPr>
            <p:cNvSpPr/>
            <p:nvPr/>
          </p:nvSpPr>
          <p:spPr bwMode="auto">
            <a:xfrm>
              <a:off x="8077200" y="3124197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0111xx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396" name="Group 160">
              <a:extLst>
                <a:ext uri="{FF2B5EF4-FFF2-40B4-BE49-F238E27FC236}">
                  <a16:creationId xmlns:a16="http://schemas.microsoft.com/office/drawing/2014/main" id="{BED169CB-E2AB-35C5-7759-6646C90A083D}"/>
                </a:ext>
              </a:extLst>
            </p:cNvPr>
            <p:cNvGrpSpPr/>
            <p:nvPr/>
          </p:nvGrpSpPr>
          <p:grpSpPr>
            <a:xfrm>
              <a:off x="5510711" y="2743197"/>
              <a:ext cx="2438400" cy="381000"/>
              <a:chOff x="5867400" y="5181600"/>
              <a:chExt cx="2438400" cy="381000"/>
            </a:xfrm>
            <a:solidFill>
              <a:srgbClr val="F1C7C7"/>
            </a:solidFill>
          </p:grpSpPr>
          <p:sp>
            <p:nvSpPr>
              <p:cNvPr id="434" name="Rectangle 161">
                <a:extLst>
                  <a:ext uri="{FF2B5EF4-FFF2-40B4-BE49-F238E27FC236}">
                    <a16:creationId xmlns:a16="http://schemas.microsoft.com/office/drawing/2014/main" id="{8D99A598-2714-BB70-47B1-751019A9C1C8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35" name="Rectangle 162">
                <a:extLst>
                  <a:ext uri="{FF2B5EF4-FFF2-40B4-BE49-F238E27FC236}">
                    <a16:creationId xmlns:a16="http://schemas.microsoft.com/office/drawing/2014/main" id="{6D7877C5-7120-DC0C-5F7D-65181CA8D09D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36" name="Rectangle 163">
                <a:extLst>
                  <a:ext uri="{FF2B5EF4-FFF2-40B4-BE49-F238E27FC236}">
                    <a16:creationId xmlns:a16="http://schemas.microsoft.com/office/drawing/2014/main" id="{72C48668-7A7D-DAD5-3FBF-118111FB78EA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37" name="Rectangle 164">
                <a:extLst>
                  <a:ext uri="{FF2B5EF4-FFF2-40B4-BE49-F238E27FC236}">
                    <a16:creationId xmlns:a16="http://schemas.microsoft.com/office/drawing/2014/main" id="{E7C19553-510E-6591-ADBD-B659937315CA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97" name="Rectangle 165">
              <a:extLst>
                <a:ext uri="{FF2B5EF4-FFF2-40B4-BE49-F238E27FC236}">
                  <a16:creationId xmlns:a16="http://schemas.microsoft.com/office/drawing/2014/main" id="{60D92345-FADA-9B21-360A-44BFDBE9CD4E}"/>
                </a:ext>
              </a:extLst>
            </p:cNvPr>
            <p:cNvSpPr/>
            <p:nvPr/>
          </p:nvSpPr>
          <p:spPr bwMode="auto">
            <a:xfrm>
              <a:off x="8077200" y="2734730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0110xx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398" name="Group 166">
              <a:extLst>
                <a:ext uri="{FF2B5EF4-FFF2-40B4-BE49-F238E27FC236}">
                  <a16:creationId xmlns:a16="http://schemas.microsoft.com/office/drawing/2014/main" id="{0651B646-77D8-7301-BBA3-335007B909CA}"/>
                </a:ext>
              </a:extLst>
            </p:cNvPr>
            <p:cNvGrpSpPr/>
            <p:nvPr/>
          </p:nvGrpSpPr>
          <p:grpSpPr>
            <a:xfrm>
              <a:off x="5510711" y="2353730"/>
              <a:ext cx="2438400" cy="381000"/>
              <a:chOff x="5867400" y="5181600"/>
              <a:chExt cx="2438400" cy="381000"/>
            </a:xfrm>
            <a:solidFill>
              <a:srgbClr val="F6F5BD"/>
            </a:solidFill>
          </p:grpSpPr>
          <p:sp>
            <p:nvSpPr>
              <p:cNvPr id="430" name="Rectangle 167">
                <a:extLst>
                  <a:ext uri="{FF2B5EF4-FFF2-40B4-BE49-F238E27FC236}">
                    <a16:creationId xmlns:a16="http://schemas.microsoft.com/office/drawing/2014/main" id="{BBDEC080-8D4D-5DD7-AC95-A6D84F261CE5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31" name="Rectangle 168">
                <a:extLst>
                  <a:ext uri="{FF2B5EF4-FFF2-40B4-BE49-F238E27FC236}">
                    <a16:creationId xmlns:a16="http://schemas.microsoft.com/office/drawing/2014/main" id="{7D9EC388-B709-1CDC-BD2F-17895C42B7A0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32" name="Rectangle 169">
                <a:extLst>
                  <a:ext uri="{FF2B5EF4-FFF2-40B4-BE49-F238E27FC236}">
                    <a16:creationId xmlns:a16="http://schemas.microsoft.com/office/drawing/2014/main" id="{0E6F00F5-455E-AECA-247E-B08538574196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33" name="Rectangle 170">
                <a:extLst>
                  <a:ext uri="{FF2B5EF4-FFF2-40B4-BE49-F238E27FC236}">
                    <a16:creationId xmlns:a16="http://schemas.microsoft.com/office/drawing/2014/main" id="{DD840C34-E2EC-8E10-D1AF-3B3E49DB9E0A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99" name="Rectangle 171">
              <a:extLst>
                <a:ext uri="{FF2B5EF4-FFF2-40B4-BE49-F238E27FC236}">
                  <a16:creationId xmlns:a16="http://schemas.microsoft.com/office/drawing/2014/main" id="{8FA79E9C-C917-E0CC-0E96-7D1F95062A1F}"/>
                </a:ext>
              </a:extLst>
            </p:cNvPr>
            <p:cNvSpPr/>
            <p:nvPr/>
          </p:nvSpPr>
          <p:spPr bwMode="auto">
            <a:xfrm>
              <a:off x="8077200" y="2345263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0101xx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400" name="Group 172">
              <a:extLst>
                <a:ext uri="{FF2B5EF4-FFF2-40B4-BE49-F238E27FC236}">
                  <a16:creationId xmlns:a16="http://schemas.microsoft.com/office/drawing/2014/main" id="{2756AA41-0014-9CA5-E5EB-7EFF12E941CE}"/>
                </a:ext>
              </a:extLst>
            </p:cNvPr>
            <p:cNvGrpSpPr/>
            <p:nvPr/>
          </p:nvGrpSpPr>
          <p:grpSpPr>
            <a:xfrm>
              <a:off x="5510711" y="1964263"/>
              <a:ext cx="2438400" cy="381000"/>
              <a:chOff x="5867400" y="5181600"/>
              <a:chExt cx="2438400" cy="381000"/>
            </a:xfrm>
            <a:solidFill>
              <a:srgbClr val="CCFFCC"/>
            </a:solidFill>
          </p:grpSpPr>
          <p:sp>
            <p:nvSpPr>
              <p:cNvPr id="426" name="Rectangle 173">
                <a:extLst>
                  <a:ext uri="{FF2B5EF4-FFF2-40B4-BE49-F238E27FC236}">
                    <a16:creationId xmlns:a16="http://schemas.microsoft.com/office/drawing/2014/main" id="{B9EF4D47-445B-902F-8C22-253C9DAF88DE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27" name="Rectangle 174">
                <a:extLst>
                  <a:ext uri="{FF2B5EF4-FFF2-40B4-BE49-F238E27FC236}">
                    <a16:creationId xmlns:a16="http://schemas.microsoft.com/office/drawing/2014/main" id="{9E531639-47FF-71FD-532E-36448374CAC3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28" name="Rectangle 175">
                <a:extLst>
                  <a:ext uri="{FF2B5EF4-FFF2-40B4-BE49-F238E27FC236}">
                    <a16:creationId xmlns:a16="http://schemas.microsoft.com/office/drawing/2014/main" id="{99B2EFC6-CDCC-312C-D25F-35FBD1F56EFE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29" name="Rectangle 176">
                <a:extLst>
                  <a:ext uri="{FF2B5EF4-FFF2-40B4-BE49-F238E27FC236}">
                    <a16:creationId xmlns:a16="http://schemas.microsoft.com/office/drawing/2014/main" id="{D222A5F0-599F-063B-87C5-6A3F4979BBDF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01" name="Rectangle 177">
              <a:extLst>
                <a:ext uri="{FF2B5EF4-FFF2-40B4-BE49-F238E27FC236}">
                  <a16:creationId xmlns:a16="http://schemas.microsoft.com/office/drawing/2014/main" id="{CAE18764-63CF-0648-F57B-6DDAF516456A}"/>
                </a:ext>
              </a:extLst>
            </p:cNvPr>
            <p:cNvSpPr/>
            <p:nvPr/>
          </p:nvSpPr>
          <p:spPr bwMode="auto">
            <a:xfrm>
              <a:off x="8077200" y="1955796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0100xx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402" name="Group 178">
              <a:extLst>
                <a:ext uri="{FF2B5EF4-FFF2-40B4-BE49-F238E27FC236}">
                  <a16:creationId xmlns:a16="http://schemas.microsoft.com/office/drawing/2014/main" id="{BF1D4C97-3357-06CF-CFA2-6999533D5922}"/>
                </a:ext>
              </a:extLst>
            </p:cNvPr>
            <p:cNvGrpSpPr/>
            <p:nvPr/>
          </p:nvGrpSpPr>
          <p:grpSpPr>
            <a:xfrm>
              <a:off x="5510711" y="1574796"/>
              <a:ext cx="2438400" cy="381000"/>
              <a:chOff x="5867400" y="5181600"/>
              <a:chExt cx="2438400" cy="381000"/>
            </a:xfrm>
            <a:solidFill>
              <a:srgbClr val="70AD47">
                <a:lumMod val="20000"/>
                <a:lumOff val="80000"/>
              </a:srgbClr>
            </a:solidFill>
          </p:grpSpPr>
          <p:sp>
            <p:nvSpPr>
              <p:cNvPr id="422" name="Rectangle 179">
                <a:extLst>
                  <a:ext uri="{FF2B5EF4-FFF2-40B4-BE49-F238E27FC236}">
                    <a16:creationId xmlns:a16="http://schemas.microsoft.com/office/drawing/2014/main" id="{1DCB431D-D08C-70B8-AB43-04C90EFB3A70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23" name="Rectangle 180">
                <a:extLst>
                  <a:ext uri="{FF2B5EF4-FFF2-40B4-BE49-F238E27FC236}">
                    <a16:creationId xmlns:a16="http://schemas.microsoft.com/office/drawing/2014/main" id="{2B5CF184-13A4-78FF-446B-26B2351CF19B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24" name="Rectangle 181">
                <a:extLst>
                  <a:ext uri="{FF2B5EF4-FFF2-40B4-BE49-F238E27FC236}">
                    <a16:creationId xmlns:a16="http://schemas.microsoft.com/office/drawing/2014/main" id="{4FEC0974-0DD4-E17F-1559-DF0A62F36CB6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25" name="Rectangle 182">
                <a:extLst>
                  <a:ext uri="{FF2B5EF4-FFF2-40B4-BE49-F238E27FC236}">
                    <a16:creationId xmlns:a16="http://schemas.microsoft.com/office/drawing/2014/main" id="{D3D197A1-7D95-C7B5-9F55-938541530CB5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03" name="Rectangle 183">
              <a:extLst>
                <a:ext uri="{FF2B5EF4-FFF2-40B4-BE49-F238E27FC236}">
                  <a16:creationId xmlns:a16="http://schemas.microsoft.com/office/drawing/2014/main" id="{3C99C866-0A81-CB68-2801-7C02378F60A1}"/>
                </a:ext>
              </a:extLst>
            </p:cNvPr>
            <p:cNvSpPr/>
            <p:nvPr/>
          </p:nvSpPr>
          <p:spPr bwMode="auto">
            <a:xfrm>
              <a:off x="8077200" y="1566329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0011xx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404" name="Group 184">
              <a:extLst>
                <a:ext uri="{FF2B5EF4-FFF2-40B4-BE49-F238E27FC236}">
                  <a16:creationId xmlns:a16="http://schemas.microsoft.com/office/drawing/2014/main" id="{D429A1E5-B8F2-808C-CB84-5DBABED0A9DC}"/>
                </a:ext>
              </a:extLst>
            </p:cNvPr>
            <p:cNvGrpSpPr/>
            <p:nvPr/>
          </p:nvGrpSpPr>
          <p:grpSpPr>
            <a:xfrm>
              <a:off x="5510711" y="1185329"/>
              <a:ext cx="2438400" cy="381000"/>
              <a:chOff x="5867400" y="5181600"/>
              <a:chExt cx="2438400" cy="381000"/>
            </a:xfrm>
            <a:solidFill>
              <a:srgbClr val="F1C7C7"/>
            </a:solidFill>
          </p:grpSpPr>
          <p:sp>
            <p:nvSpPr>
              <p:cNvPr id="418" name="Rectangle 185">
                <a:extLst>
                  <a:ext uri="{FF2B5EF4-FFF2-40B4-BE49-F238E27FC236}">
                    <a16:creationId xmlns:a16="http://schemas.microsoft.com/office/drawing/2014/main" id="{9FA4CF6E-9336-2E80-9BA2-3D51210B0EEB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19" name="Rectangle 186">
                <a:extLst>
                  <a:ext uri="{FF2B5EF4-FFF2-40B4-BE49-F238E27FC236}">
                    <a16:creationId xmlns:a16="http://schemas.microsoft.com/office/drawing/2014/main" id="{937CA4B8-B87A-BB87-2C41-F5B32A59842F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20" name="Rectangle 187">
                <a:extLst>
                  <a:ext uri="{FF2B5EF4-FFF2-40B4-BE49-F238E27FC236}">
                    <a16:creationId xmlns:a16="http://schemas.microsoft.com/office/drawing/2014/main" id="{EEAD7F31-7DD5-0A2C-CDCC-3986010A8175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21" name="Rectangle 188">
                <a:extLst>
                  <a:ext uri="{FF2B5EF4-FFF2-40B4-BE49-F238E27FC236}">
                    <a16:creationId xmlns:a16="http://schemas.microsoft.com/office/drawing/2014/main" id="{A79248B6-944D-7496-B811-8C56B32CEF4F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05" name="Rectangle 189">
              <a:extLst>
                <a:ext uri="{FF2B5EF4-FFF2-40B4-BE49-F238E27FC236}">
                  <a16:creationId xmlns:a16="http://schemas.microsoft.com/office/drawing/2014/main" id="{99D906D1-EC17-7464-7359-897DBA77471E}"/>
                </a:ext>
              </a:extLst>
            </p:cNvPr>
            <p:cNvSpPr/>
            <p:nvPr/>
          </p:nvSpPr>
          <p:spPr bwMode="auto">
            <a:xfrm>
              <a:off x="8077200" y="1176862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0010xx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406" name="Group 190">
              <a:extLst>
                <a:ext uri="{FF2B5EF4-FFF2-40B4-BE49-F238E27FC236}">
                  <a16:creationId xmlns:a16="http://schemas.microsoft.com/office/drawing/2014/main" id="{58416A7C-3756-4C87-768E-B67904291845}"/>
                </a:ext>
              </a:extLst>
            </p:cNvPr>
            <p:cNvGrpSpPr/>
            <p:nvPr/>
          </p:nvGrpSpPr>
          <p:grpSpPr>
            <a:xfrm>
              <a:off x="5510711" y="795862"/>
              <a:ext cx="2438400" cy="381000"/>
              <a:chOff x="5867400" y="5181600"/>
              <a:chExt cx="2438400" cy="381000"/>
            </a:xfrm>
            <a:solidFill>
              <a:srgbClr val="F6F5BD"/>
            </a:solidFill>
          </p:grpSpPr>
          <p:sp>
            <p:nvSpPr>
              <p:cNvPr id="414" name="Rectangle 191">
                <a:extLst>
                  <a:ext uri="{FF2B5EF4-FFF2-40B4-BE49-F238E27FC236}">
                    <a16:creationId xmlns:a16="http://schemas.microsoft.com/office/drawing/2014/main" id="{6501549F-14A8-8653-DE11-0FC4D2C40813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15" name="Rectangle 192">
                <a:extLst>
                  <a:ext uri="{FF2B5EF4-FFF2-40B4-BE49-F238E27FC236}">
                    <a16:creationId xmlns:a16="http://schemas.microsoft.com/office/drawing/2014/main" id="{E0EE34A0-FDFF-38AE-A51D-076F876AA1CD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16" name="Rectangle 193">
                <a:extLst>
                  <a:ext uri="{FF2B5EF4-FFF2-40B4-BE49-F238E27FC236}">
                    <a16:creationId xmlns:a16="http://schemas.microsoft.com/office/drawing/2014/main" id="{BF6FAC2D-B947-1E8C-BD4B-EA4D6317239C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17" name="Rectangle 194">
                <a:extLst>
                  <a:ext uri="{FF2B5EF4-FFF2-40B4-BE49-F238E27FC236}">
                    <a16:creationId xmlns:a16="http://schemas.microsoft.com/office/drawing/2014/main" id="{129B9B04-7702-66B7-74E5-F917E00662D8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07" name="Rectangle 195">
              <a:extLst>
                <a:ext uri="{FF2B5EF4-FFF2-40B4-BE49-F238E27FC236}">
                  <a16:creationId xmlns:a16="http://schemas.microsoft.com/office/drawing/2014/main" id="{55B15AB1-6A9D-5AA8-6A74-143A8E0A418A}"/>
                </a:ext>
              </a:extLst>
            </p:cNvPr>
            <p:cNvSpPr/>
            <p:nvPr/>
          </p:nvSpPr>
          <p:spPr bwMode="auto">
            <a:xfrm>
              <a:off x="8077200" y="787395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0001xx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408" name="Group 196">
              <a:extLst>
                <a:ext uri="{FF2B5EF4-FFF2-40B4-BE49-F238E27FC236}">
                  <a16:creationId xmlns:a16="http://schemas.microsoft.com/office/drawing/2014/main" id="{92F58862-8322-DC5C-2E0F-AF7CCA29C652}"/>
                </a:ext>
              </a:extLst>
            </p:cNvPr>
            <p:cNvGrpSpPr/>
            <p:nvPr/>
          </p:nvGrpSpPr>
          <p:grpSpPr>
            <a:xfrm>
              <a:off x="5510711" y="406395"/>
              <a:ext cx="2438400" cy="381000"/>
              <a:chOff x="5867400" y="5181600"/>
              <a:chExt cx="2438400" cy="381000"/>
            </a:xfrm>
            <a:solidFill>
              <a:srgbClr val="CCFFCC"/>
            </a:solidFill>
          </p:grpSpPr>
          <p:sp>
            <p:nvSpPr>
              <p:cNvPr id="410" name="Rectangle 197">
                <a:extLst>
                  <a:ext uri="{FF2B5EF4-FFF2-40B4-BE49-F238E27FC236}">
                    <a16:creationId xmlns:a16="http://schemas.microsoft.com/office/drawing/2014/main" id="{C82F71E7-20DF-E809-0922-D14FFFC1319B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11" name="Rectangle 198">
                <a:extLst>
                  <a:ext uri="{FF2B5EF4-FFF2-40B4-BE49-F238E27FC236}">
                    <a16:creationId xmlns:a16="http://schemas.microsoft.com/office/drawing/2014/main" id="{6EFE58A6-18AD-D221-1F47-533CC87E9786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12" name="Rectangle 199">
                <a:extLst>
                  <a:ext uri="{FF2B5EF4-FFF2-40B4-BE49-F238E27FC236}">
                    <a16:creationId xmlns:a16="http://schemas.microsoft.com/office/drawing/2014/main" id="{12346E5F-2CEA-1839-D5D6-4920E5CA829C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13" name="Rectangle 200">
                <a:extLst>
                  <a:ext uri="{FF2B5EF4-FFF2-40B4-BE49-F238E27FC236}">
                    <a16:creationId xmlns:a16="http://schemas.microsoft.com/office/drawing/2014/main" id="{5ABFD81F-FDD7-0BF1-0454-3ADC0B92756D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09" name="Rectangle 201">
              <a:extLst>
                <a:ext uri="{FF2B5EF4-FFF2-40B4-BE49-F238E27FC236}">
                  <a16:creationId xmlns:a16="http://schemas.microsoft.com/office/drawing/2014/main" id="{E99F93A8-F3B2-8199-7534-4867C08F9B3C}"/>
                </a:ext>
              </a:extLst>
            </p:cNvPr>
            <p:cNvSpPr/>
            <p:nvPr/>
          </p:nvSpPr>
          <p:spPr bwMode="auto">
            <a:xfrm>
              <a:off x="8077200" y="397928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0000xx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</p:grpSp>
      <p:sp>
        <p:nvSpPr>
          <p:cNvPr id="474" name="文本框 178">
            <a:extLst>
              <a:ext uri="{FF2B5EF4-FFF2-40B4-BE49-F238E27FC236}">
                <a16:creationId xmlns:a16="http://schemas.microsoft.com/office/drawing/2014/main" id="{4710746A-836F-EE6E-A78B-6EFFF0530A5A}"/>
              </a:ext>
            </a:extLst>
          </p:cNvPr>
          <p:cNvSpPr txBox="1"/>
          <p:nvPr/>
        </p:nvSpPr>
        <p:spPr>
          <a:xfrm>
            <a:off x="3020787" y="1107206"/>
            <a:ext cx="8459787" cy="99617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缓存的组索引为什么使用数据地址的中间部分？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假设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64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字节的直接映射缓存，分为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S=4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个缓存组，每组内的数据行数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E=1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，行内的数据块大小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B=16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字节，即行标签长度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比特，组索引长度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比特，偏移量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比特。</a:t>
            </a:r>
            <a:endParaRPr kumimoji="0" lang="en-US" altLang="zh-CN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475" name="Group 7">
            <a:extLst>
              <a:ext uri="{FF2B5EF4-FFF2-40B4-BE49-F238E27FC236}">
                <a16:creationId xmlns:a16="http://schemas.microsoft.com/office/drawing/2014/main" id="{43B96988-15D0-3F07-C430-2E52323E81E6}"/>
              </a:ext>
            </a:extLst>
          </p:cNvPr>
          <p:cNvGrpSpPr/>
          <p:nvPr/>
        </p:nvGrpSpPr>
        <p:grpSpPr>
          <a:xfrm>
            <a:off x="4349127" y="4508177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76" name="Rectangle 3">
              <a:extLst>
                <a:ext uri="{FF2B5EF4-FFF2-40B4-BE49-F238E27FC236}">
                  <a16:creationId xmlns:a16="http://schemas.microsoft.com/office/drawing/2014/main" id="{4E4219BC-0571-161A-B0E8-D60460774804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77" name="Rectangle 4">
              <a:extLst>
                <a:ext uri="{FF2B5EF4-FFF2-40B4-BE49-F238E27FC236}">
                  <a16:creationId xmlns:a16="http://schemas.microsoft.com/office/drawing/2014/main" id="{FAE3BBA0-E7AC-A6CC-42EF-DBB49B1A57C8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78" name="Rectangle 5">
              <a:extLst>
                <a:ext uri="{FF2B5EF4-FFF2-40B4-BE49-F238E27FC236}">
                  <a16:creationId xmlns:a16="http://schemas.microsoft.com/office/drawing/2014/main" id="{E06BB4BA-1D59-C57D-3418-5CAE723C8009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79" name="Rectangle 6">
              <a:extLst>
                <a:ext uri="{FF2B5EF4-FFF2-40B4-BE49-F238E27FC236}">
                  <a16:creationId xmlns:a16="http://schemas.microsoft.com/office/drawing/2014/main" id="{0DA8C9B4-C325-7D69-94B9-54DBE06C0B79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480" name="Group 8">
            <a:extLst>
              <a:ext uri="{FF2B5EF4-FFF2-40B4-BE49-F238E27FC236}">
                <a16:creationId xmlns:a16="http://schemas.microsoft.com/office/drawing/2014/main" id="{219AAD62-5BBF-0961-895E-6CD38BB6E592}"/>
              </a:ext>
            </a:extLst>
          </p:cNvPr>
          <p:cNvGrpSpPr/>
          <p:nvPr/>
        </p:nvGrpSpPr>
        <p:grpSpPr>
          <a:xfrm>
            <a:off x="4349127" y="4965377"/>
            <a:ext cx="2438400" cy="381000"/>
            <a:chOff x="5867400" y="5181600"/>
            <a:chExt cx="2438400" cy="381000"/>
          </a:xfrm>
        </p:grpSpPr>
        <p:sp>
          <p:nvSpPr>
            <p:cNvPr id="481" name="Rectangle 9">
              <a:extLst>
                <a:ext uri="{FF2B5EF4-FFF2-40B4-BE49-F238E27FC236}">
                  <a16:creationId xmlns:a16="http://schemas.microsoft.com/office/drawing/2014/main" id="{B3C07BEA-4DD0-903F-AD76-D494F53B2166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82" name="Rectangle 10">
              <a:extLst>
                <a:ext uri="{FF2B5EF4-FFF2-40B4-BE49-F238E27FC236}">
                  <a16:creationId xmlns:a16="http://schemas.microsoft.com/office/drawing/2014/main" id="{CCAFAF4F-2867-B265-DE38-9137E8A2D7F6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83" name="Rectangle 11">
              <a:extLst>
                <a:ext uri="{FF2B5EF4-FFF2-40B4-BE49-F238E27FC236}">
                  <a16:creationId xmlns:a16="http://schemas.microsoft.com/office/drawing/2014/main" id="{8DCAF426-F1B2-280F-6CE3-09D3E7267B44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84" name="Rectangle 12">
              <a:extLst>
                <a:ext uri="{FF2B5EF4-FFF2-40B4-BE49-F238E27FC236}">
                  <a16:creationId xmlns:a16="http://schemas.microsoft.com/office/drawing/2014/main" id="{8E584D10-5BBC-008E-1D49-18DE59634235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485" name="Group 13">
            <a:extLst>
              <a:ext uri="{FF2B5EF4-FFF2-40B4-BE49-F238E27FC236}">
                <a16:creationId xmlns:a16="http://schemas.microsoft.com/office/drawing/2014/main" id="{CAB2C19A-61E9-7D98-AB2F-E77A6092CA04}"/>
              </a:ext>
            </a:extLst>
          </p:cNvPr>
          <p:cNvGrpSpPr/>
          <p:nvPr/>
        </p:nvGrpSpPr>
        <p:grpSpPr>
          <a:xfrm>
            <a:off x="4349127" y="4050977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486" name="Rectangle 14">
              <a:extLst>
                <a:ext uri="{FF2B5EF4-FFF2-40B4-BE49-F238E27FC236}">
                  <a16:creationId xmlns:a16="http://schemas.microsoft.com/office/drawing/2014/main" id="{E539F9F6-3CDB-B883-560B-A4CDB4353C39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87" name="Rectangle 15">
              <a:extLst>
                <a:ext uri="{FF2B5EF4-FFF2-40B4-BE49-F238E27FC236}">
                  <a16:creationId xmlns:a16="http://schemas.microsoft.com/office/drawing/2014/main" id="{9EC436B0-0040-6E94-01BE-7F8EE2BE3236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88" name="Rectangle 16">
              <a:extLst>
                <a:ext uri="{FF2B5EF4-FFF2-40B4-BE49-F238E27FC236}">
                  <a16:creationId xmlns:a16="http://schemas.microsoft.com/office/drawing/2014/main" id="{E2E6D740-E99B-5C81-296B-99AB13F27BF9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89" name="Rectangle 17">
              <a:extLst>
                <a:ext uri="{FF2B5EF4-FFF2-40B4-BE49-F238E27FC236}">
                  <a16:creationId xmlns:a16="http://schemas.microsoft.com/office/drawing/2014/main" id="{CB84120F-7495-F4A8-1078-258F8AEE6405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490" name="Group 18">
            <a:extLst>
              <a:ext uri="{FF2B5EF4-FFF2-40B4-BE49-F238E27FC236}">
                <a16:creationId xmlns:a16="http://schemas.microsoft.com/office/drawing/2014/main" id="{02786B3A-5EB7-6E53-11DF-2B8CF802F6DC}"/>
              </a:ext>
            </a:extLst>
          </p:cNvPr>
          <p:cNvGrpSpPr/>
          <p:nvPr/>
        </p:nvGrpSpPr>
        <p:grpSpPr>
          <a:xfrm>
            <a:off x="4349127" y="3593777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491" name="Rectangle 19">
              <a:extLst>
                <a:ext uri="{FF2B5EF4-FFF2-40B4-BE49-F238E27FC236}">
                  <a16:creationId xmlns:a16="http://schemas.microsoft.com/office/drawing/2014/main" id="{EC0AB693-66DB-0681-D7BB-9A337EBDA6E5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92" name="Rectangle 20">
              <a:extLst>
                <a:ext uri="{FF2B5EF4-FFF2-40B4-BE49-F238E27FC236}">
                  <a16:creationId xmlns:a16="http://schemas.microsoft.com/office/drawing/2014/main" id="{326D4142-B363-5909-3AF3-17CEA0B749ED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93" name="Rectangle 21">
              <a:extLst>
                <a:ext uri="{FF2B5EF4-FFF2-40B4-BE49-F238E27FC236}">
                  <a16:creationId xmlns:a16="http://schemas.microsoft.com/office/drawing/2014/main" id="{93489E12-EAB4-67E3-2A6D-E6833582A7C4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94" name="Rectangle 22">
              <a:extLst>
                <a:ext uri="{FF2B5EF4-FFF2-40B4-BE49-F238E27FC236}">
                  <a16:creationId xmlns:a16="http://schemas.microsoft.com/office/drawing/2014/main" id="{F82D29D1-E595-FE0C-526A-751DC4BF8E5E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495" name="Rectangle 24">
            <a:extLst>
              <a:ext uri="{FF2B5EF4-FFF2-40B4-BE49-F238E27FC236}">
                <a16:creationId xmlns:a16="http://schemas.microsoft.com/office/drawing/2014/main" id="{456F7BFB-9501-DA97-08FA-3F94D8AC77F2}"/>
              </a:ext>
            </a:extLst>
          </p:cNvPr>
          <p:cNvSpPr/>
          <p:nvPr/>
        </p:nvSpPr>
        <p:spPr bwMode="auto">
          <a:xfrm>
            <a:off x="3206128" y="3602244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+mn-ea"/>
              </a:rPr>
              <a:t>S = 0</a:t>
            </a:r>
          </a:p>
        </p:txBody>
      </p:sp>
      <p:sp>
        <p:nvSpPr>
          <p:cNvPr id="496" name="Rectangle 28">
            <a:extLst>
              <a:ext uri="{FF2B5EF4-FFF2-40B4-BE49-F238E27FC236}">
                <a16:creationId xmlns:a16="http://schemas.microsoft.com/office/drawing/2014/main" id="{5796D63F-B0FC-5F4C-5713-1CC37720D711}"/>
              </a:ext>
            </a:extLst>
          </p:cNvPr>
          <p:cNvSpPr/>
          <p:nvPr/>
        </p:nvSpPr>
        <p:spPr bwMode="auto">
          <a:xfrm>
            <a:off x="3206128" y="405097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+mn-ea"/>
              </a:rPr>
              <a:t>S = 1</a:t>
            </a:r>
          </a:p>
        </p:txBody>
      </p:sp>
      <p:sp>
        <p:nvSpPr>
          <p:cNvPr id="497" name="Rectangle 29">
            <a:extLst>
              <a:ext uri="{FF2B5EF4-FFF2-40B4-BE49-F238E27FC236}">
                <a16:creationId xmlns:a16="http://schemas.microsoft.com/office/drawing/2014/main" id="{18E30D92-0940-C77C-A391-86934F51A699}"/>
              </a:ext>
            </a:extLst>
          </p:cNvPr>
          <p:cNvSpPr/>
          <p:nvPr/>
        </p:nvSpPr>
        <p:spPr bwMode="auto">
          <a:xfrm>
            <a:off x="3206128" y="450817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+mn-ea"/>
              </a:rPr>
              <a:t>S = 2</a:t>
            </a:r>
          </a:p>
        </p:txBody>
      </p:sp>
      <p:sp>
        <p:nvSpPr>
          <p:cNvPr id="498" name="Rectangle 30">
            <a:extLst>
              <a:ext uri="{FF2B5EF4-FFF2-40B4-BE49-F238E27FC236}">
                <a16:creationId xmlns:a16="http://schemas.microsoft.com/office/drawing/2014/main" id="{C1FDA4D1-658B-D7D6-387A-29A40901290B}"/>
              </a:ext>
            </a:extLst>
          </p:cNvPr>
          <p:cNvSpPr/>
          <p:nvPr/>
        </p:nvSpPr>
        <p:spPr bwMode="auto">
          <a:xfrm>
            <a:off x="3206128" y="496537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+mn-ea"/>
              </a:rPr>
              <a:t>S = 3</a:t>
            </a:r>
          </a:p>
        </p:txBody>
      </p:sp>
      <p:sp>
        <p:nvSpPr>
          <p:cNvPr id="499" name="文本框 200">
            <a:extLst>
              <a:ext uri="{FF2B5EF4-FFF2-40B4-BE49-F238E27FC236}">
                <a16:creationId xmlns:a16="http://schemas.microsoft.com/office/drawing/2014/main" id="{E8A29C3E-840E-8989-993B-54F07FD3DB55}"/>
              </a:ext>
            </a:extLst>
          </p:cNvPr>
          <p:cNvSpPr txBox="1"/>
          <p:nvPr/>
        </p:nvSpPr>
        <p:spPr>
          <a:xfrm>
            <a:off x="3020786" y="2329428"/>
            <a:ext cx="4603376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使用数据地址的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中间部分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索引时：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更好地利用了空间局部性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9368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3"/>
            <a:ext cx="9283913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缓存的设计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636" name="矩形 2">
            <a:extLst>
              <a:ext uri="{FF2B5EF4-FFF2-40B4-BE49-F238E27FC236}">
                <a16:creationId xmlns:a16="http://schemas.microsoft.com/office/drawing/2014/main" id="{A2BC9C2F-7870-00D0-3E9D-13DE2A2E6AE2}"/>
              </a:ext>
            </a:extLst>
          </p:cNvPr>
          <p:cNvSpPr/>
          <p:nvPr/>
        </p:nvSpPr>
        <p:spPr>
          <a:xfrm>
            <a:off x="10602566" y="2312755"/>
            <a:ext cx="291412" cy="3978279"/>
          </a:xfrm>
          <a:prstGeom prst="rect">
            <a:avLst/>
          </a:prstGeom>
          <a:solidFill>
            <a:srgbClr val="7030A0">
              <a:alpha val="2902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637" name="组合 32">
            <a:extLst>
              <a:ext uri="{FF2B5EF4-FFF2-40B4-BE49-F238E27FC236}">
                <a16:creationId xmlns:a16="http://schemas.microsoft.com/office/drawing/2014/main" id="{89FAB92D-4B40-603C-3277-041114769F69}"/>
              </a:ext>
            </a:extLst>
          </p:cNvPr>
          <p:cNvGrpSpPr/>
          <p:nvPr/>
        </p:nvGrpSpPr>
        <p:grpSpPr>
          <a:xfrm>
            <a:off x="7304523" y="2312754"/>
            <a:ext cx="4279122" cy="3984462"/>
            <a:chOff x="5510711" y="397928"/>
            <a:chExt cx="3557089" cy="6231472"/>
          </a:xfrm>
        </p:grpSpPr>
        <p:grpSp>
          <p:nvGrpSpPr>
            <p:cNvPr id="638" name="Group 31">
              <a:extLst>
                <a:ext uri="{FF2B5EF4-FFF2-40B4-BE49-F238E27FC236}">
                  <a16:creationId xmlns:a16="http://schemas.microsoft.com/office/drawing/2014/main" id="{6BCA0904-AEB3-480A-FCE2-E2C6F7BC2B10}"/>
                </a:ext>
              </a:extLst>
            </p:cNvPr>
            <p:cNvGrpSpPr/>
            <p:nvPr/>
          </p:nvGrpSpPr>
          <p:grpSpPr>
            <a:xfrm>
              <a:off x="5510711" y="6248400"/>
              <a:ext cx="2438400" cy="381000"/>
              <a:chOff x="5867400" y="5181600"/>
              <a:chExt cx="2438400" cy="381000"/>
            </a:xfrm>
            <a:solidFill>
              <a:srgbClr val="70AD47">
                <a:lumMod val="20000"/>
                <a:lumOff val="80000"/>
              </a:srgbClr>
            </a:solidFill>
          </p:grpSpPr>
          <p:sp>
            <p:nvSpPr>
              <p:cNvPr id="730" name="Rectangle 32">
                <a:extLst>
                  <a:ext uri="{FF2B5EF4-FFF2-40B4-BE49-F238E27FC236}">
                    <a16:creationId xmlns:a16="http://schemas.microsoft.com/office/drawing/2014/main" id="{E1B75537-9C3F-9933-4B2A-D510BF69A1BD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31" name="Rectangle 33">
                <a:extLst>
                  <a:ext uri="{FF2B5EF4-FFF2-40B4-BE49-F238E27FC236}">
                    <a16:creationId xmlns:a16="http://schemas.microsoft.com/office/drawing/2014/main" id="{1F51C6D2-5B8E-425A-96EA-4C21352480BA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32" name="Rectangle 34">
                <a:extLst>
                  <a:ext uri="{FF2B5EF4-FFF2-40B4-BE49-F238E27FC236}">
                    <a16:creationId xmlns:a16="http://schemas.microsoft.com/office/drawing/2014/main" id="{356B8E81-C89F-E99B-93EE-C8279333F73E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33" name="Rectangle 35">
                <a:extLst>
                  <a:ext uri="{FF2B5EF4-FFF2-40B4-BE49-F238E27FC236}">
                    <a16:creationId xmlns:a16="http://schemas.microsoft.com/office/drawing/2014/main" id="{3FB8B3DB-2EBA-933B-ED7A-A55BF7799FFC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39" name="Rectangle 111">
              <a:extLst>
                <a:ext uri="{FF2B5EF4-FFF2-40B4-BE49-F238E27FC236}">
                  <a16:creationId xmlns:a16="http://schemas.microsoft.com/office/drawing/2014/main" id="{A70DC9CF-9D01-6AD4-F371-259A8CEDB8DA}"/>
                </a:ext>
              </a:extLst>
            </p:cNvPr>
            <p:cNvSpPr/>
            <p:nvPr/>
          </p:nvSpPr>
          <p:spPr bwMode="auto">
            <a:xfrm>
              <a:off x="8077200" y="6239933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1111xx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40" name="Group 112">
              <a:extLst>
                <a:ext uri="{FF2B5EF4-FFF2-40B4-BE49-F238E27FC236}">
                  <a16:creationId xmlns:a16="http://schemas.microsoft.com/office/drawing/2014/main" id="{BBEDF9D7-C8B1-B40F-7097-7313C5F46FD0}"/>
                </a:ext>
              </a:extLst>
            </p:cNvPr>
            <p:cNvGrpSpPr/>
            <p:nvPr/>
          </p:nvGrpSpPr>
          <p:grpSpPr>
            <a:xfrm>
              <a:off x="5510711" y="5858933"/>
              <a:ext cx="2438400" cy="381000"/>
              <a:chOff x="5867400" y="5181600"/>
              <a:chExt cx="2438400" cy="381000"/>
            </a:xfrm>
            <a:solidFill>
              <a:srgbClr val="70AD47">
                <a:lumMod val="20000"/>
                <a:lumOff val="80000"/>
              </a:srgbClr>
            </a:solidFill>
          </p:grpSpPr>
          <p:sp>
            <p:nvSpPr>
              <p:cNvPr id="726" name="Rectangle 113">
                <a:extLst>
                  <a:ext uri="{FF2B5EF4-FFF2-40B4-BE49-F238E27FC236}">
                    <a16:creationId xmlns:a16="http://schemas.microsoft.com/office/drawing/2014/main" id="{66D67780-71E1-F384-CDE2-0717F1F27CE4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27" name="Rectangle 114">
                <a:extLst>
                  <a:ext uri="{FF2B5EF4-FFF2-40B4-BE49-F238E27FC236}">
                    <a16:creationId xmlns:a16="http://schemas.microsoft.com/office/drawing/2014/main" id="{B4AA5F01-666A-9AB0-24AC-30D660D83EBD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28" name="Rectangle 115">
                <a:extLst>
                  <a:ext uri="{FF2B5EF4-FFF2-40B4-BE49-F238E27FC236}">
                    <a16:creationId xmlns:a16="http://schemas.microsoft.com/office/drawing/2014/main" id="{15FC2FAF-E973-D665-8EEF-25AF02CDDC47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29" name="Rectangle 116">
                <a:extLst>
                  <a:ext uri="{FF2B5EF4-FFF2-40B4-BE49-F238E27FC236}">
                    <a16:creationId xmlns:a16="http://schemas.microsoft.com/office/drawing/2014/main" id="{740003B8-84C8-308B-DD1B-D07D7EE427AE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41" name="Rectangle 117">
              <a:extLst>
                <a:ext uri="{FF2B5EF4-FFF2-40B4-BE49-F238E27FC236}">
                  <a16:creationId xmlns:a16="http://schemas.microsoft.com/office/drawing/2014/main" id="{E1CC20AE-3437-6858-7A20-336476BF763C}"/>
                </a:ext>
              </a:extLst>
            </p:cNvPr>
            <p:cNvSpPr/>
            <p:nvPr/>
          </p:nvSpPr>
          <p:spPr bwMode="auto">
            <a:xfrm>
              <a:off x="8077200" y="5850466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1110xx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42" name="Group 118">
              <a:extLst>
                <a:ext uri="{FF2B5EF4-FFF2-40B4-BE49-F238E27FC236}">
                  <a16:creationId xmlns:a16="http://schemas.microsoft.com/office/drawing/2014/main" id="{E07B4884-5F4A-454A-9670-FDCABC83EA43}"/>
                </a:ext>
              </a:extLst>
            </p:cNvPr>
            <p:cNvGrpSpPr/>
            <p:nvPr/>
          </p:nvGrpSpPr>
          <p:grpSpPr>
            <a:xfrm>
              <a:off x="5510711" y="5469466"/>
              <a:ext cx="2438400" cy="381000"/>
              <a:chOff x="5867400" y="5181600"/>
              <a:chExt cx="2438400" cy="381000"/>
            </a:xfrm>
            <a:solidFill>
              <a:srgbClr val="70AD47">
                <a:lumMod val="20000"/>
                <a:lumOff val="80000"/>
              </a:srgbClr>
            </a:solidFill>
          </p:grpSpPr>
          <p:sp>
            <p:nvSpPr>
              <p:cNvPr id="722" name="Rectangle 119">
                <a:extLst>
                  <a:ext uri="{FF2B5EF4-FFF2-40B4-BE49-F238E27FC236}">
                    <a16:creationId xmlns:a16="http://schemas.microsoft.com/office/drawing/2014/main" id="{E1961A0B-017A-E838-4EE2-99D18092E6A2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23" name="Rectangle 120">
                <a:extLst>
                  <a:ext uri="{FF2B5EF4-FFF2-40B4-BE49-F238E27FC236}">
                    <a16:creationId xmlns:a16="http://schemas.microsoft.com/office/drawing/2014/main" id="{C750DC44-4F48-CCBA-2724-A4FA09A33013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24" name="Rectangle 121">
                <a:extLst>
                  <a:ext uri="{FF2B5EF4-FFF2-40B4-BE49-F238E27FC236}">
                    <a16:creationId xmlns:a16="http://schemas.microsoft.com/office/drawing/2014/main" id="{971DCFAE-334A-33C5-23F7-57361942F935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25" name="Rectangle 122">
                <a:extLst>
                  <a:ext uri="{FF2B5EF4-FFF2-40B4-BE49-F238E27FC236}">
                    <a16:creationId xmlns:a16="http://schemas.microsoft.com/office/drawing/2014/main" id="{A88AD9BC-0720-8293-2BA0-4A0CFB30D272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43" name="Rectangle 123">
              <a:extLst>
                <a:ext uri="{FF2B5EF4-FFF2-40B4-BE49-F238E27FC236}">
                  <a16:creationId xmlns:a16="http://schemas.microsoft.com/office/drawing/2014/main" id="{92E44C7C-3BD5-E413-E7D1-01530C74B9F4}"/>
                </a:ext>
              </a:extLst>
            </p:cNvPr>
            <p:cNvSpPr/>
            <p:nvPr/>
          </p:nvSpPr>
          <p:spPr bwMode="auto">
            <a:xfrm>
              <a:off x="8077200" y="5460999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1101xx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44" name="Group 124">
              <a:extLst>
                <a:ext uri="{FF2B5EF4-FFF2-40B4-BE49-F238E27FC236}">
                  <a16:creationId xmlns:a16="http://schemas.microsoft.com/office/drawing/2014/main" id="{89EF4336-6FA4-EB16-7A64-08220FD8D210}"/>
                </a:ext>
              </a:extLst>
            </p:cNvPr>
            <p:cNvGrpSpPr/>
            <p:nvPr/>
          </p:nvGrpSpPr>
          <p:grpSpPr>
            <a:xfrm>
              <a:off x="5510711" y="5079999"/>
              <a:ext cx="2438400" cy="381000"/>
              <a:chOff x="5867400" y="5181600"/>
              <a:chExt cx="2438400" cy="381000"/>
            </a:xfrm>
            <a:solidFill>
              <a:srgbClr val="70AD47">
                <a:lumMod val="20000"/>
                <a:lumOff val="80000"/>
              </a:srgbClr>
            </a:solidFill>
          </p:grpSpPr>
          <p:sp>
            <p:nvSpPr>
              <p:cNvPr id="718" name="Rectangle 125">
                <a:extLst>
                  <a:ext uri="{FF2B5EF4-FFF2-40B4-BE49-F238E27FC236}">
                    <a16:creationId xmlns:a16="http://schemas.microsoft.com/office/drawing/2014/main" id="{533E618E-602F-F0CB-DEB8-00DE05F79752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19" name="Rectangle 126">
                <a:extLst>
                  <a:ext uri="{FF2B5EF4-FFF2-40B4-BE49-F238E27FC236}">
                    <a16:creationId xmlns:a16="http://schemas.microsoft.com/office/drawing/2014/main" id="{7E04382E-87C1-0D70-3A9B-69C86F761281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20" name="Rectangle 127">
                <a:extLst>
                  <a:ext uri="{FF2B5EF4-FFF2-40B4-BE49-F238E27FC236}">
                    <a16:creationId xmlns:a16="http://schemas.microsoft.com/office/drawing/2014/main" id="{9BCF2E69-A5C4-BC23-00F1-FD5E9A47EC04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21" name="Rectangle 128">
                <a:extLst>
                  <a:ext uri="{FF2B5EF4-FFF2-40B4-BE49-F238E27FC236}">
                    <a16:creationId xmlns:a16="http://schemas.microsoft.com/office/drawing/2014/main" id="{7C8A7B07-52C0-5EED-4E93-077697883845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solidFill>
                <a:srgbClr val="FBE5D6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45" name="Rectangle 129">
              <a:extLst>
                <a:ext uri="{FF2B5EF4-FFF2-40B4-BE49-F238E27FC236}">
                  <a16:creationId xmlns:a16="http://schemas.microsoft.com/office/drawing/2014/main" id="{91361BB5-284F-F12D-6D9C-85EED74ED691}"/>
                </a:ext>
              </a:extLst>
            </p:cNvPr>
            <p:cNvSpPr/>
            <p:nvPr/>
          </p:nvSpPr>
          <p:spPr bwMode="auto">
            <a:xfrm>
              <a:off x="8077200" y="5071532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1100xx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46" name="Group 130">
              <a:extLst>
                <a:ext uri="{FF2B5EF4-FFF2-40B4-BE49-F238E27FC236}">
                  <a16:creationId xmlns:a16="http://schemas.microsoft.com/office/drawing/2014/main" id="{BDCE78CD-EA4E-52CD-CEAF-147042DF945B}"/>
                </a:ext>
              </a:extLst>
            </p:cNvPr>
            <p:cNvGrpSpPr/>
            <p:nvPr/>
          </p:nvGrpSpPr>
          <p:grpSpPr>
            <a:xfrm>
              <a:off x="5510711" y="4690532"/>
              <a:ext cx="2438400" cy="381000"/>
              <a:chOff x="5867400" y="5181600"/>
              <a:chExt cx="2438400" cy="381000"/>
            </a:xfrm>
            <a:solidFill>
              <a:srgbClr val="F1C7C7"/>
            </a:solidFill>
          </p:grpSpPr>
          <p:sp>
            <p:nvSpPr>
              <p:cNvPr id="714" name="Rectangle 131">
                <a:extLst>
                  <a:ext uri="{FF2B5EF4-FFF2-40B4-BE49-F238E27FC236}">
                    <a16:creationId xmlns:a16="http://schemas.microsoft.com/office/drawing/2014/main" id="{45721C5D-FB9C-D9AF-0C04-90B0CC07CCC2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15" name="Rectangle 132">
                <a:extLst>
                  <a:ext uri="{FF2B5EF4-FFF2-40B4-BE49-F238E27FC236}">
                    <a16:creationId xmlns:a16="http://schemas.microsoft.com/office/drawing/2014/main" id="{B2235711-BCEF-2481-DCA9-59343642C2FC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16" name="Rectangle 133">
                <a:extLst>
                  <a:ext uri="{FF2B5EF4-FFF2-40B4-BE49-F238E27FC236}">
                    <a16:creationId xmlns:a16="http://schemas.microsoft.com/office/drawing/2014/main" id="{45BFF9DF-0127-087A-9B80-20528D74DF33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17" name="Rectangle 134">
                <a:extLst>
                  <a:ext uri="{FF2B5EF4-FFF2-40B4-BE49-F238E27FC236}">
                    <a16:creationId xmlns:a16="http://schemas.microsoft.com/office/drawing/2014/main" id="{6BA6E666-C7CE-DFEF-872E-A99910E77BB8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47" name="Rectangle 135">
              <a:extLst>
                <a:ext uri="{FF2B5EF4-FFF2-40B4-BE49-F238E27FC236}">
                  <a16:creationId xmlns:a16="http://schemas.microsoft.com/office/drawing/2014/main" id="{E97C8627-4786-9A45-302A-EAC5D0C358D9}"/>
                </a:ext>
              </a:extLst>
            </p:cNvPr>
            <p:cNvSpPr/>
            <p:nvPr/>
          </p:nvSpPr>
          <p:spPr bwMode="auto">
            <a:xfrm>
              <a:off x="8077200" y="4682065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1011xx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48" name="Group 136">
              <a:extLst>
                <a:ext uri="{FF2B5EF4-FFF2-40B4-BE49-F238E27FC236}">
                  <a16:creationId xmlns:a16="http://schemas.microsoft.com/office/drawing/2014/main" id="{6C5AF849-C5BD-A40A-D27F-62DFB5860B19}"/>
                </a:ext>
              </a:extLst>
            </p:cNvPr>
            <p:cNvGrpSpPr/>
            <p:nvPr/>
          </p:nvGrpSpPr>
          <p:grpSpPr>
            <a:xfrm>
              <a:off x="5510711" y="4301065"/>
              <a:ext cx="2438400" cy="381000"/>
              <a:chOff x="5867400" y="5181600"/>
              <a:chExt cx="2438400" cy="381000"/>
            </a:xfrm>
            <a:solidFill>
              <a:srgbClr val="F1C7C7"/>
            </a:solidFill>
          </p:grpSpPr>
          <p:sp>
            <p:nvSpPr>
              <p:cNvPr id="710" name="Rectangle 137">
                <a:extLst>
                  <a:ext uri="{FF2B5EF4-FFF2-40B4-BE49-F238E27FC236}">
                    <a16:creationId xmlns:a16="http://schemas.microsoft.com/office/drawing/2014/main" id="{53664C86-9C2A-ED89-D496-964CD4244184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11" name="Rectangle 138">
                <a:extLst>
                  <a:ext uri="{FF2B5EF4-FFF2-40B4-BE49-F238E27FC236}">
                    <a16:creationId xmlns:a16="http://schemas.microsoft.com/office/drawing/2014/main" id="{AD13D7F9-9F22-A66A-A139-77AF2E5DCA83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12" name="Rectangle 139">
                <a:extLst>
                  <a:ext uri="{FF2B5EF4-FFF2-40B4-BE49-F238E27FC236}">
                    <a16:creationId xmlns:a16="http://schemas.microsoft.com/office/drawing/2014/main" id="{84E7599B-3C57-FFD8-4593-073CCFAFC84E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13" name="Rectangle 140">
                <a:extLst>
                  <a:ext uri="{FF2B5EF4-FFF2-40B4-BE49-F238E27FC236}">
                    <a16:creationId xmlns:a16="http://schemas.microsoft.com/office/drawing/2014/main" id="{46975737-281D-B68D-8FA0-04BE7A2F40E3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49" name="Rectangle 141">
              <a:extLst>
                <a:ext uri="{FF2B5EF4-FFF2-40B4-BE49-F238E27FC236}">
                  <a16:creationId xmlns:a16="http://schemas.microsoft.com/office/drawing/2014/main" id="{DFA08BD1-9C36-2A54-4110-C5EFA4D68DF5}"/>
                </a:ext>
              </a:extLst>
            </p:cNvPr>
            <p:cNvSpPr/>
            <p:nvPr/>
          </p:nvSpPr>
          <p:spPr bwMode="auto">
            <a:xfrm>
              <a:off x="8077200" y="4292598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1010xx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50" name="Group 142">
              <a:extLst>
                <a:ext uri="{FF2B5EF4-FFF2-40B4-BE49-F238E27FC236}">
                  <a16:creationId xmlns:a16="http://schemas.microsoft.com/office/drawing/2014/main" id="{E03DFC7E-82D6-3593-519C-D732BCCCACAE}"/>
                </a:ext>
              </a:extLst>
            </p:cNvPr>
            <p:cNvGrpSpPr/>
            <p:nvPr/>
          </p:nvGrpSpPr>
          <p:grpSpPr>
            <a:xfrm>
              <a:off x="5510711" y="3911598"/>
              <a:ext cx="2438400" cy="381000"/>
              <a:chOff x="5867400" y="5181600"/>
              <a:chExt cx="2438400" cy="381000"/>
            </a:xfrm>
            <a:solidFill>
              <a:srgbClr val="F1C7C7"/>
            </a:solidFill>
          </p:grpSpPr>
          <p:sp>
            <p:nvSpPr>
              <p:cNvPr id="706" name="Rectangle 143">
                <a:extLst>
                  <a:ext uri="{FF2B5EF4-FFF2-40B4-BE49-F238E27FC236}">
                    <a16:creationId xmlns:a16="http://schemas.microsoft.com/office/drawing/2014/main" id="{0017B33B-12B3-0F7C-A7B9-8797BAC8AAF6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07" name="Rectangle 144">
                <a:extLst>
                  <a:ext uri="{FF2B5EF4-FFF2-40B4-BE49-F238E27FC236}">
                    <a16:creationId xmlns:a16="http://schemas.microsoft.com/office/drawing/2014/main" id="{6C8530DE-8F51-26A1-1ECB-922CAE641857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08" name="Rectangle 145">
                <a:extLst>
                  <a:ext uri="{FF2B5EF4-FFF2-40B4-BE49-F238E27FC236}">
                    <a16:creationId xmlns:a16="http://schemas.microsoft.com/office/drawing/2014/main" id="{036DA3F9-2DD1-C691-4800-4F9E2A92AD89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09" name="Rectangle 146">
                <a:extLst>
                  <a:ext uri="{FF2B5EF4-FFF2-40B4-BE49-F238E27FC236}">
                    <a16:creationId xmlns:a16="http://schemas.microsoft.com/office/drawing/2014/main" id="{8F88DB67-F950-4CAB-D999-B9A1F44D713D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51" name="Rectangle 147">
              <a:extLst>
                <a:ext uri="{FF2B5EF4-FFF2-40B4-BE49-F238E27FC236}">
                  <a16:creationId xmlns:a16="http://schemas.microsoft.com/office/drawing/2014/main" id="{FB30A217-DC08-B96F-C94E-9BB50FA7D189}"/>
                </a:ext>
              </a:extLst>
            </p:cNvPr>
            <p:cNvSpPr/>
            <p:nvPr/>
          </p:nvSpPr>
          <p:spPr bwMode="auto">
            <a:xfrm>
              <a:off x="8077200" y="3903131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1001xx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52" name="Group 148">
              <a:extLst>
                <a:ext uri="{FF2B5EF4-FFF2-40B4-BE49-F238E27FC236}">
                  <a16:creationId xmlns:a16="http://schemas.microsoft.com/office/drawing/2014/main" id="{C57A4FCA-CAB9-EB24-FB6E-EF877EB10AC3}"/>
                </a:ext>
              </a:extLst>
            </p:cNvPr>
            <p:cNvGrpSpPr/>
            <p:nvPr/>
          </p:nvGrpSpPr>
          <p:grpSpPr>
            <a:xfrm>
              <a:off x="5510711" y="3522131"/>
              <a:ext cx="2438400" cy="381000"/>
              <a:chOff x="5867400" y="5181600"/>
              <a:chExt cx="2438400" cy="381000"/>
            </a:xfrm>
            <a:solidFill>
              <a:srgbClr val="F1C7C7"/>
            </a:solidFill>
          </p:grpSpPr>
          <p:sp>
            <p:nvSpPr>
              <p:cNvPr id="702" name="Rectangle 149">
                <a:extLst>
                  <a:ext uri="{FF2B5EF4-FFF2-40B4-BE49-F238E27FC236}">
                    <a16:creationId xmlns:a16="http://schemas.microsoft.com/office/drawing/2014/main" id="{E49A4295-E1AA-35ED-4AD3-547B1FB08EB5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03" name="Rectangle 150">
                <a:extLst>
                  <a:ext uri="{FF2B5EF4-FFF2-40B4-BE49-F238E27FC236}">
                    <a16:creationId xmlns:a16="http://schemas.microsoft.com/office/drawing/2014/main" id="{3FD5B2CC-22BE-91F9-0F77-18D21E071846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04" name="Rectangle 151">
                <a:extLst>
                  <a:ext uri="{FF2B5EF4-FFF2-40B4-BE49-F238E27FC236}">
                    <a16:creationId xmlns:a16="http://schemas.microsoft.com/office/drawing/2014/main" id="{BBC0E72C-5078-3B20-6777-93C99FCBE5C3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05" name="Rectangle 152">
                <a:extLst>
                  <a:ext uri="{FF2B5EF4-FFF2-40B4-BE49-F238E27FC236}">
                    <a16:creationId xmlns:a16="http://schemas.microsoft.com/office/drawing/2014/main" id="{0E2AE318-3424-298A-A78A-AAC2C8017B1F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53" name="Rectangle 153">
              <a:extLst>
                <a:ext uri="{FF2B5EF4-FFF2-40B4-BE49-F238E27FC236}">
                  <a16:creationId xmlns:a16="http://schemas.microsoft.com/office/drawing/2014/main" id="{B6E0FA54-1772-1646-1E6D-5E001817C48E}"/>
                </a:ext>
              </a:extLst>
            </p:cNvPr>
            <p:cNvSpPr/>
            <p:nvPr/>
          </p:nvSpPr>
          <p:spPr bwMode="auto">
            <a:xfrm>
              <a:off x="8077200" y="3513664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1000xx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54" name="Group 154">
              <a:extLst>
                <a:ext uri="{FF2B5EF4-FFF2-40B4-BE49-F238E27FC236}">
                  <a16:creationId xmlns:a16="http://schemas.microsoft.com/office/drawing/2014/main" id="{A074B2C2-0B35-4BE2-443B-59F07C16B234}"/>
                </a:ext>
              </a:extLst>
            </p:cNvPr>
            <p:cNvGrpSpPr/>
            <p:nvPr/>
          </p:nvGrpSpPr>
          <p:grpSpPr>
            <a:xfrm>
              <a:off x="5510711" y="3132664"/>
              <a:ext cx="2438400" cy="381000"/>
              <a:chOff x="5867400" y="5181600"/>
              <a:chExt cx="2438400" cy="381000"/>
            </a:xfrm>
            <a:solidFill>
              <a:srgbClr val="F6F5BD"/>
            </a:solidFill>
          </p:grpSpPr>
          <p:sp>
            <p:nvSpPr>
              <p:cNvPr id="698" name="Rectangle 155">
                <a:extLst>
                  <a:ext uri="{FF2B5EF4-FFF2-40B4-BE49-F238E27FC236}">
                    <a16:creationId xmlns:a16="http://schemas.microsoft.com/office/drawing/2014/main" id="{135D01CC-6735-87C9-A198-7B63F1DF2026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99" name="Rectangle 156">
                <a:extLst>
                  <a:ext uri="{FF2B5EF4-FFF2-40B4-BE49-F238E27FC236}">
                    <a16:creationId xmlns:a16="http://schemas.microsoft.com/office/drawing/2014/main" id="{EE7AB8A2-B284-2403-5689-C245C676ABA0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00" name="Rectangle 157">
                <a:extLst>
                  <a:ext uri="{FF2B5EF4-FFF2-40B4-BE49-F238E27FC236}">
                    <a16:creationId xmlns:a16="http://schemas.microsoft.com/office/drawing/2014/main" id="{39F6CC2F-625B-BC6A-EAD6-C464626E0786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01" name="Rectangle 158">
                <a:extLst>
                  <a:ext uri="{FF2B5EF4-FFF2-40B4-BE49-F238E27FC236}">
                    <a16:creationId xmlns:a16="http://schemas.microsoft.com/office/drawing/2014/main" id="{BD0C3675-DA62-D93A-8B7C-297DA14FF061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55" name="Rectangle 159">
              <a:extLst>
                <a:ext uri="{FF2B5EF4-FFF2-40B4-BE49-F238E27FC236}">
                  <a16:creationId xmlns:a16="http://schemas.microsoft.com/office/drawing/2014/main" id="{B89289AD-E840-9A1A-CB13-744FB9051425}"/>
                </a:ext>
              </a:extLst>
            </p:cNvPr>
            <p:cNvSpPr/>
            <p:nvPr/>
          </p:nvSpPr>
          <p:spPr bwMode="auto">
            <a:xfrm>
              <a:off x="8077200" y="3124197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0111xx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56" name="Group 160">
              <a:extLst>
                <a:ext uri="{FF2B5EF4-FFF2-40B4-BE49-F238E27FC236}">
                  <a16:creationId xmlns:a16="http://schemas.microsoft.com/office/drawing/2014/main" id="{BFE3BACC-0615-C410-378F-6CD044160DA8}"/>
                </a:ext>
              </a:extLst>
            </p:cNvPr>
            <p:cNvGrpSpPr/>
            <p:nvPr/>
          </p:nvGrpSpPr>
          <p:grpSpPr>
            <a:xfrm>
              <a:off x="5510711" y="2743197"/>
              <a:ext cx="2438400" cy="381000"/>
              <a:chOff x="5867400" y="5181600"/>
              <a:chExt cx="2438400" cy="381000"/>
            </a:xfrm>
            <a:solidFill>
              <a:srgbClr val="F6F5BD"/>
            </a:solidFill>
          </p:grpSpPr>
          <p:sp>
            <p:nvSpPr>
              <p:cNvPr id="694" name="Rectangle 161">
                <a:extLst>
                  <a:ext uri="{FF2B5EF4-FFF2-40B4-BE49-F238E27FC236}">
                    <a16:creationId xmlns:a16="http://schemas.microsoft.com/office/drawing/2014/main" id="{F6207B3D-A96C-3B40-C3ED-3FC832AAAE4A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95" name="Rectangle 162">
                <a:extLst>
                  <a:ext uri="{FF2B5EF4-FFF2-40B4-BE49-F238E27FC236}">
                    <a16:creationId xmlns:a16="http://schemas.microsoft.com/office/drawing/2014/main" id="{E4AB5652-9E73-E115-6983-A28148D332B7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96" name="Rectangle 163">
                <a:extLst>
                  <a:ext uri="{FF2B5EF4-FFF2-40B4-BE49-F238E27FC236}">
                    <a16:creationId xmlns:a16="http://schemas.microsoft.com/office/drawing/2014/main" id="{D98C8E1C-AF32-A03C-1B0D-FE5A33B34C1C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97" name="Rectangle 164">
                <a:extLst>
                  <a:ext uri="{FF2B5EF4-FFF2-40B4-BE49-F238E27FC236}">
                    <a16:creationId xmlns:a16="http://schemas.microsoft.com/office/drawing/2014/main" id="{AA84BE99-15FD-5325-2305-8215C975E7A7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57" name="Rectangle 165">
              <a:extLst>
                <a:ext uri="{FF2B5EF4-FFF2-40B4-BE49-F238E27FC236}">
                  <a16:creationId xmlns:a16="http://schemas.microsoft.com/office/drawing/2014/main" id="{2AFBBDD2-7207-8F41-D263-D349B04F7142}"/>
                </a:ext>
              </a:extLst>
            </p:cNvPr>
            <p:cNvSpPr/>
            <p:nvPr/>
          </p:nvSpPr>
          <p:spPr bwMode="auto">
            <a:xfrm>
              <a:off x="8077200" y="2734730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0110xx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58" name="Group 166">
              <a:extLst>
                <a:ext uri="{FF2B5EF4-FFF2-40B4-BE49-F238E27FC236}">
                  <a16:creationId xmlns:a16="http://schemas.microsoft.com/office/drawing/2014/main" id="{7CDBDF53-EE64-F067-CFD1-5FFD8871C5E2}"/>
                </a:ext>
              </a:extLst>
            </p:cNvPr>
            <p:cNvGrpSpPr/>
            <p:nvPr/>
          </p:nvGrpSpPr>
          <p:grpSpPr>
            <a:xfrm>
              <a:off x="5510711" y="2353730"/>
              <a:ext cx="2438400" cy="381000"/>
              <a:chOff x="5867400" y="5181600"/>
              <a:chExt cx="2438400" cy="381000"/>
            </a:xfrm>
            <a:solidFill>
              <a:srgbClr val="F6F5BD"/>
            </a:solidFill>
          </p:grpSpPr>
          <p:sp>
            <p:nvSpPr>
              <p:cNvPr id="690" name="Rectangle 167">
                <a:extLst>
                  <a:ext uri="{FF2B5EF4-FFF2-40B4-BE49-F238E27FC236}">
                    <a16:creationId xmlns:a16="http://schemas.microsoft.com/office/drawing/2014/main" id="{2BA0AD27-7D02-B6AF-1C53-C64A084B3B15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91" name="Rectangle 168">
                <a:extLst>
                  <a:ext uri="{FF2B5EF4-FFF2-40B4-BE49-F238E27FC236}">
                    <a16:creationId xmlns:a16="http://schemas.microsoft.com/office/drawing/2014/main" id="{59DD41A9-F677-869F-79C3-75FCA290C119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92" name="Rectangle 169">
                <a:extLst>
                  <a:ext uri="{FF2B5EF4-FFF2-40B4-BE49-F238E27FC236}">
                    <a16:creationId xmlns:a16="http://schemas.microsoft.com/office/drawing/2014/main" id="{51B95000-477C-8832-46DD-663528D04C13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93" name="Rectangle 170">
                <a:extLst>
                  <a:ext uri="{FF2B5EF4-FFF2-40B4-BE49-F238E27FC236}">
                    <a16:creationId xmlns:a16="http://schemas.microsoft.com/office/drawing/2014/main" id="{A5AA4CF2-834D-797E-F4A0-58E7023C48A6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59" name="Rectangle 171">
              <a:extLst>
                <a:ext uri="{FF2B5EF4-FFF2-40B4-BE49-F238E27FC236}">
                  <a16:creationId xmlns:a16="http://schemas.microsoft.com/office/drawing/2014/main" id="{6139D642-E8AF-6C68-7EFD-82D41BBD9C0C}"/>
                </a:ext>
              </a:extLst>
            </p:cNvPr>
            <p:cNvSpPr/>
            <p:nvPr/>
          </p:nvSpPr>
          <p:spPr bwMode="auto">
            <a:xfrm>
              <a:off x="8077200" y="2345263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0101xx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60" name="Group 172">
              <a:extLst>
                <a:ext uri="{FF2B5EF4-FFF2-40B4-BE49-F238E27FC236}">
                  <a16:creationId xmlns:a16="http://schemas.microsoft.com/office/drawing/2014/main" id="{8897EA01-85A8-23AC-3048-2951051963DD}"/>
                </a:ext>
              </a:extLst>
            </p:cNvPr>
            <p:cNvGrpSpPr/>
            <p:nvPr/>
          </p:nvGrpSpPr>
          <p:grpSpPr>
            <a:xfrm>
              <a:off x="5510711" y="1964263"/>
              <a:ext cx="2438400" cy="381000"/>
              <a:chOff x="5867400" y="5181600"/>
              <a:chExt cx="2438400" cy="381000"/>
            </a:xfrm>
            <a:solidFill>
              <a:srgbClr val="F6F5BD"/>
            </a:solidFill>
          </p:grpSpPr>
          <p:sp>
            <p:nvSpPr>
              <p:cNvPr id="686" name="Rectangle 173">
                <a:extLst>
                  <a:ext uri="{FF2B5EF4-FFF2-40B4-BE49-F238E27FC236}">
                    <a16:creationId xmlns:a16="http://schemas.microsoft.com/office/drawing/2014/main" id="{629D79C8-EBCC-6FEB-6C6A-FD2ECAE30154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87" name="Rectangle 174">
                <a:extLst>
                  <a:ext uri="{FF2B5EF4-FFF2-40B4-BE49-F238E27FC236}">
                    <a16:creationId xmlns:a16="http://schemas.microsoft.com/office/drawing/2014/main" id="{1EE9F95A-E306-867F-72F7-529CDEAFCAF0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88" name="Rectangle 175">
                <a:extLst>
                  <a:ext uri="{FF2B5EF4-FFF2-40B4-BE49-F238E27FC236}">
                    <a16:creationId xmlns:a16="http://schemas.microsoft.com/office/drawing/2014/main" id="{7E2BBE62-6930-00F3-1A7C-D0E53B41A792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89" name="Rectangle 176">
                <a:extLst>
                  <a:ext uri="{FF2B5EF4-FFF2-40B4-BE49-F238E27FC236}">
                    <a16:creationId xmlns:a16="http://schemas.microsoft.com/office/drawing/2014/main" id="{E01E84FD-26C0-B829-973D-906AEE68A636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61" name="Rectangle 177">
              <a:extLst>
                <a:ext uri="{FF2B5EF4-FFF2-40B4-BE49-F238E27FC236}">
                  <a16:creationId xmlns:a16="http://schemas.microsoft.com/office/drawing/2014/main" id="{5BC80646-4161-94D4-D7BD-67588C6D5621}"/>
                </a:ext>
              </a:extLst>
            </p:cNvPr>
            <p:cNvSpPr/>
            <p:nvPr/>
          </p:nvSpPr>
          <p:spPr bwMode="auto">
            <a:xfrm>
              <a:off x="8077200" y="1955796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0100xx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62" name="Group 178">
              <a:extLst>
                <a:ext uri="{FF2B5EF4-FFF2-40B4-BE49-F238E27FC236}">
                  <a16:creationId xmlns:a16="http://schemas.microsoft.com/office/drawing/2014/main" id="{32582561-E0B5-D641-5E40-486F50AF8589}"/>
                </a:ext>
              </a:extLst>
            </p:cNvPr>
            <p:cNvGrpSpPr/>
            <p:nvPr/>
          </p:nvGrpSpPr>
          <p:grpSpPr>
            <a:xfrm>
              <a:off x="5510711" y="1574796"/>
              <a:ext cx="2438400" cy="381000"/>
              <a:chOff x="5867400" y="5181600"/>
              <a:chExt cx="2438400" cy="381000"/>
            </a:xfrm>
            <a:solidFill>
              <a:srgbClr val="CCFFCC"/>
            </a:solidFill>
          </p:grpSpPr>
          <p:sp>
            <p:nvSpPr>
              <p:cNvPr id="682" name="Rectangle 179">
                <a:extLst>
                  <a:ext uri="{FF2B5EF4-FFF2-40B4-BE49-F238E27FC236}">
                    <a16:creationId xmlns:a16="http://schemas.microsoft.com/office/drawing/2014/main" id="{0B9275AE-C072-A48C-35B8-F8B9AB1D39C1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83" name="Rectangle 180">
                <a:extLst>
                  <a:ext uri="{FF2B5EF4-FFF2-40B4-BE49-F238E27FC236}">
                    <a16:creationId xmlns:a16="http://schemas.microsoft.com/office/drawing/2014/main" id="{BB7E0B2B-5BC9-D392-EC1D-B5FF8D15644D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84" name="Rectangle 181">
                <a:extLst>
                  <a:ext uri="{FF2B5EF4-FFF2-40B4-BE49-F238E27FC236}">
                    <a16:creationId xmlns:a16="http://schemas.microsoft.com/office/drawing/2014/main" id="{5F1B4EEB-EACF-26F6-0EBF-219EA237D9F4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85" name="Rectangle 182">
                <a:extLst>
                  <a:ext uri="{FF2B5EF4-FFF2-40B4-BE49-F238E27FC236}">
                    <a16:creationId xmlns:a16="http://schemas.microsoft.com/office/drawing/2014/main" id="{A1DB9948-34FC-BF6C-80A1-DC29EBA367F3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63" name="Rectangle 183">
              <a:extLst>
                <a:ext uri="{FF2B5EF4-FFF2-40B4-BE49-F238E27FC236}">
                  <a16:creationId xmlns:a16="http://schemas.microsoft.com/office/drawing/2014/main" id="{1C6F85C2-58F5-DD7E-60DB-BF9998B48228}"/>
                </a:ext>
              </a:extLst>
            </p:cNvPr>
            <p:cNvSpPr/>
            <p:nvPr/>
          </p:nvSpPr>
          <p:spPr bwMode="auto">
            <a:xfrm>
              <a:off x="8077200" y="1566329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0011xx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64" name="Group 184">
              <a:extLst>
                <a:ext uri="{FF2B5EF4-FFF2-40B4-BE49-F238E27FC236}">
                  <a16:creationId xmlns:a16="http://schemas.microsoft.com/office/drawing/2014/main" id="{F892E218-1FF4-D4B0-6C76-6CA81032CB90}"/>
                </a:ext>
              </a:extLst>
            </p:cNvPr>
            <p:cNvGrpSpPr/>
            <p:nvPr/>
          </p:nvGrpSpPr>
          <p:grpSpPr>
            <a:xfrm>
              <a:off x="5510711" y="1185329"/>
              <a:ext cx="2438400" cy="381000"/>
              <a:chOff x="5867400" y="5181600"/>
              <a:chExt cx="2438400" cy="381000"/>
            </a:xfrm>
            <a:solidFill>
              <a:srgbClr val="CCFFCC"/>
            </a:solidFill>
          </p:grpSpPr>
          <p:sp>
            <p:nvSpPr>
              <p:cNvPr id="678" name="Rectangle 185">
                <a:extLst>
                  <a:ext uri="{FF2B5EF4-FFF2-40B4-BE49-F238E27FC236}">
                    <a16:creationId xmlns:a16="http://schemas.microsoft.com/office/drawing/2014/main" id="{0F71FAAF-5827-85F6-CC65-27ED63B8AB5A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79" name="Rectangle 186">
                <a:extLst>
                  <a:ext uri="{FF2B5EF4-FFF2-40B4-BE49-F238E27FC236}">
                    <a16:creationId xmlns:a16="http://schemas.microsoft.com/office/drawing/2014/main" id="{76371A7D-719E-4A68-4963-862C8876C763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80" name="Rectangle 187">
                <a:extLst>
                  <a:ext uri="{FF2B5EF4-FFF2-40B4-BE49-F238E27FC236}">
                    <a16:creationId xmlns:a16="http://schemas.microsoft.com/office/drawing/2014/main" id="{88FF8E08-4D56-DF34-B842-BBDCF428E132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81" name="Rectangle 188">
                <a:extLst>
                  <a:ext uri="{FF2B5EF4-FFF2-40B4-BE49-F238E27FC236}">
                    <a16:creationId xmlns:a16="http://schemas.microsoft.com/office/drawing/2014/main" id="{2F4872B8-E5F3-717A-D5DC-599D361929F3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65" name="Rectangle 189">
              <a:extLst>
                <a:ext uri="{FF2B5EF4-FFF2-40B4-BE49-F238E27FC236}">
                  <a16:creationId xmlns:a16="http://schemas.microsoft.com/office/drawing/2014/main" id="{114436FD-2F32-0105-3D8C-98F87EA47EE1}"/>
                </a:ext>
              </a:extLst>
            </p:cNvPr>
            <p:cNvSpPr/>
            <p:nvPr/>
          </p:nvSpPr>
          <p:spPr bwMode="auto">
            <a:xfrm>
              <a:off x="8077200" y="1176862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0010xx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66" name="Group 190">
              <a:extLst>
                <a:ext uri="{FF2B5EF4-FFF2-40B4-BE49-F238E27FC236}">
                  <a16:creationId xmlns:a16="http://schemas.microsoft.com/office/drawing/2014/main" id="{341767AE-17BF-1687-B4EB-369DECFC60D6}"/>
                </a:ext>
              </a:extLst>
            </p:cNvPr>
            <p:cNvGrpSpPr/>
            <p:nvPr/>
          </p:nvGrpSpPr>
          <p:grpSpPr>
            <a:xfrm>
              <a:off x="5510711" y="795862"/>
              <a:ext cx="2438400" cy="381000"/>
              <a:chOff x="5867400" y="5181600"/>
              <a:chExt cx="2438400" cy="381000"/>
            </a:xfrm>
            <a:solidFill>
              <a:srgbClr val="CCFFCC"/>
            </a:solidFill>
          </p:grpSpPr>
          <p:sp>
            <p:nvSpPr>
              <p:cNvPr id="674" name="Rectangle 191">
                <a:extLst>
                  <a:ext uri="{FF2B5EF4-FFF2-40B4-BE49-F238E27FC236}">
                    <a16:creationId xmlns:a16="http://schemas.microsoft.com/office/drawing/2014/main" id="{D7630577-8E05-2BFB-EE2D-BF115749177F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75" name="Rectangle 192">
                <a:extLst>
                  <a:ext uri="{FF2B5EF4-FFF2-40B4-BE49-F238E27FC236}">
                    <a16:creationId xmlns:a16="http://schemas.microsoft.com/office/drawing/2014/main" id="{987974AD-8A6C-4276-CDB7-482D19842770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76" name="Rectangle 193">
                <a:extLst>
                  <a:ext uri="{FF2B5EF4-FFF2-40B4-BE49-F238E27FC236}">
                    <a16:creationId xmlns:a16="http://schemas.microsoft.com/office/drawing/2014/main" id="{E3ED02B1-FC58-479D-CE1B-CA8941F8C912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77" name="Rectangle 194">
                <a:extLst>
                  <a:ext uri="{FF2B5EF4-FFF2-40B4-BE49-F238E27FC236}">
                    <a16:creationId xmlns:a16="http://schemas.microsoft.com/office/drawing/2014/main" id="{2145FC25-3B67-3FF8-5A2C-EB0B1C961A6B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67" name="Rectangle 195">
              <a:extLst>
                <a:ext uri="{FF2B5EF4-FFF2-40B4-BE49-F238E27FC236}">
                  <a16:creationId xmlns:a16="http://schemas.microsoft.com/office/drawing/2014/main" id="{C9BE52D2-7836-BC98-3DBA-C80DC5666EC3}"/>
                </a:ext>
              </a:extLst>
            </p:cNvPr>
            <p:cNvSpPr/>
            <p:nvPr/>
          </p:nvSpPr>
          <p:spPr bwMode="auto">
            <a:xfrm>
              <a:off x="8077200" y="787395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0001xx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  <p:grpSp>
          <p:nvGrpSpPr>
            <p:cNvPr id="668" name="Group 196">
              <a:extLst>
                <a:ext uri="{FF2B5EF4-FFF2-40B4-BE49-F238E27FC236}">
                  <a16:creationId xmlns:a16="http://schemas.microsoft.com/office/drawing/2014/main" id="{A0771E2B-A07B-3A7C-08BF-35DA809178F0}"/>
                </a:ext>
              </a:extLst>
            </p:cNvPr>
            <p:cNvGrpSpPr/>
            <p:nvPr/>
          </p:nvGrpSpPr>
          <p:grpSpPr>
            <a:xfrm>
              <a:off x="5510711" y="406395"/>
              <a:ext cx="2438400" cy="381000"/>
              <a:chOff x="5867400" y="5181600"/>
              <a:chExt cx="2438400" cy="381000"/>
            </a:xfrm>
            <a:solidFill>
              <a:srgbClr val="CCFFCC"/>
            </a:solidFill>
          </p:grpSpPr>
          <p:sp>
            <p:nvSpPr>
              <p:cNvPr id="670" name="Rectangle 197">
                <a:extLst>
                  <a:ext uri="{FF2B5EF4-FFF2-40B4-BE49-F238E27FC236}">
                    <a16:creationId xmlns:a16="http://schemas.microsoft.com/office/drawing/2014/main" id="{2FAC40C5-C660-0D2C-EA15-E06E557EB90F}"/>
                  </a:ext>
                </a:extLst>
              </p:cNvPr>
              <p:cNvSpPr/>
              <p:nvPr/>
            </p:nvSpPr>
            <p:spPr bwMode="auto">
              <a:xfrm>
                <a:off x="58674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71" name="Rectangle 198">
                <a:extLst>
                  <a:ext uri="{FF2B5EF4-FFF2-40B4-BE49-F238E27FC236}">
                    <a16:creationId xmlns:a16="http://schemas.microsoft.com/office/drawing/2014/main" id="{C3822873-23C0-AE71-A440-7F6425095DB9}"/>
                  </a:ext>
                </a:extLst>
              </p:cNvPr>
              <p:cNvSpPr/>
              <p:nvPr/>
            </p:nvSpPr>
            <p:spPr bwMode="auto">
              <a:xfrm>
                <a:off x="64770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72" name="Rectangle 199">
                <a:extLst>
                  <a:ext uri="{FF2B5EF4-FFF2-40B4-BE49-F238E27FC236}">
                    <a16:creationId xmlns:a16="http://schemas.microsoft.com/office/drawing/2014/main" id="{792068F1-E67F-775D-E4E1-1E8D7917530A}"/>
                  </a:ext>
                </a:extLst>
              </p:cNvPr>
              <p:cNvSpPr/>
              <p:nvPr/>
            </p:nvSpPr>
            <p:spPr bwMode="auto">
              <a:xfrm>
                <a:off x="70866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73" name="Rectangle 200">
                <a:extLst>
                  <a:ext uri="{FF2B5EF4-FFF2-40B4-BE49-F238E27FC236}">
                    <a16:creationId xmlns:a16="http://schemas.microsoft.com/office/drawing/2014/main" id="{71F8B436-756A-97C9-BBEC-9D557D4ABD47}"/>
                  </a:ext>
                </a:extLst>
              </p:cNvPr>
              <p:cNvSpPr/>
              <p:nvPr/>
            </p:nvSpPr>
            <p:spPr bwMode="auto">
              <a:xfrm>
                <a:off x="7696200" y="5181600"/>
                <a:ext cx="609600" cy="381000"/>
              </a:xfrm>
              <a:prstGeom prst="rect">
                <a:avLst/>
              </a:prstGeom>
              <a:grpFill/>
              <a:ln w="2857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69" name="Rectangle 201">
              <a:extLst>
                <a:ext uri="{FF2B5EF4-FFF2-40B4-BE49-F238E27FC236}">
                  <a16:creationId xmlns:a16="http://schemas.microsoft.com/office/drawing/2014/main" id="{32B0FEDE-A377-0493-1015-E60AF710F254}"/>
                </a:ext>
              </a:extLst>
            </p:cNvPr>
            <p:cNvSpPr/>
            <p:nvPr/>
          </p:nvSpPr>
          <p:spPr bwMode="auto">
            <a:xfrm>
              <a:off x="8077200" y="397928"/>
              <a:ext cx="990600" cy="38100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ourier New"/>
                </a:rPr>
                <a:t>0000xx</a:t>
              </a: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ourier New"/>
              </a:endParaRPr>
            </a:p>
          </p:txBody>
        </p:sp>
      </p:grpSp>
      <p:sp>
        <p:nvSpPr>
          <p:cNvPr id="735" name="文本框 178">
            <a:extLst>
              <a:ext uri="{FF2B5EF4-FFF2-40B4-BE49-F238E27FC236}">
                <a16:creationId xmlns:a16="http://schemas.microsoft.com/office/drawing/2014/main" id="{E07AFE79-68FA-35ED-38EF-20AC01CBA662}"/>
              </a:ext>
            </a:extLst>
          </p:cNvPr>
          <p:cNvSpPr txBox="1"/>
          <p:nvPr/>
        </p:nvSpPr>
        <p:spPr>
          <a:xfrm>
            <a:off x="3020787" y="1107206"/>
            <a:ext cx="8459787" cy="99617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缓存的组索引为什么使用数据地址的中间部分？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假设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64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字节的直接映射缓存，分为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S=4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个缓存组，每组内的数据行数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E=1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，行内的数据块大小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B=16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字节，即行标签长度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比特，组索引长度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比特，偏移量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比特。</a:t>
            </a:r>
            <a:endParaRPr kumimoji="0" lang="en-US" altLang="zh-CN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736" name="Group 7">
            <a:extLst>
              <a:ext uri="{FF2B5EF4-FFF2-40B4-BE49-F238E27FC236}">
                <a16:creationId xmlns:a16="http://schemas.microsoft.com/office/drawing/2014/main" id="{5FDBA5BE-C4B0-C0DB-9F94-401A071AB8C9}"/>
              </a:ext>
            </a:extLst>
          </p:cNvPr>
          <p:cNvGrpSpPr/>
          <p:nvPr/>
        </p:nvGrpSpPr>
        <p:grpSpPr>
          <a:xfrm>
            <a:off x="4349127" y="4508177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737" name="Rectangle 3">
              <a:extLst>
                <a:ext uri="{FF2B5EF4-FFF2-40B4-BE49-F238E27FC236}">
                  <a16:creationId xmlns:a16="http://schemas.microsoft.com/office/drawing/2014/main" id="{F2FFB5E9-4CC5-6BC7-DD51-883AB66F457D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38" name="Rectangle 4">
              <a:extLst>
                <a:ext uri="{FF2B5EF4-FFF2-40B4-BE49-F238E27FC236}">
                  <a16:creationId xmlns:a16="http://schemas.microsoft.com/office/drawing/2014/main" id="{5199209D-E559-0A84-8148-8124FC51236C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39" name="Rectangle 5">
              <a:extLst>
                <a:ext uri="{FF2B5EF4-FFF2-40B4-BE49-F238E27FC236}">
                  <a16:creationId xmlns:a16="http://schemas.microsoft.com/office/drawing/2014/main" id="{3D8E998F-9A9C-6F52-915C-026E12D66C57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40" name="Rectangle 6">
              <a:extLst>
                <a:ext uri="{FF2B5EF4-FFF2-40B4-BE49-F238E27FC236}">
                  <a16:creationId xmlns:a16="http://schemas.microsoft.com/office/drawing/2014/main" id="{31E2D541-C089-4FC8-2DA7-FADF98AFDD8A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41" name="Group 8">
            <a:extLst>
              <a:ext uri="{FF2B5EF4-FFF2-40B4-BE49-F238E27FC236}">
                <a16:creationId xmlns:a16="http://schemas.microsoft.com/office/drawing/2014/main" id="{B27184E3-A311-8039-8320-89FB4393B472}"/>
              </a:ext>
            </a:extLst>
          </p:cNvPr>
          <p:cNvGrpSpPr/>
          <p:nvPr/>
        </p:nvGrpSpPr>
        <p:grpSpPr>
          <a:xfrm>
            <a:off x="4349127" y="4965377"/>
            <a:ext cx="2438400" cy="381000"/>
            <a:chOff x="5867400" y="5181600"/>
            <a:chExt cx="2438400" cy="381000"/>
          </a:xfrm>
        </p:grpSpPr>
        <p:sp>
          <p:nvSpPr>
            <p:cNvPr id="742" name="Rectangle 9">
              <a:extLst>
                <a:ext uri="{FF2B5EF4-FFF2-40B4-BE49-F238E27FC236}">
                  <a16:creationId xmlns:a16="http://schemas.microsoft.com/office/drawing/2014/main" id="{4A840E00-BF1C-B921-11F5-14352BFAA2CD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43" name="Rectangle 10">
              <a:extLst>
                <a:ext uri="{FF2B5EF4-FFF2-40B4-BE49-F238E27FC236}">
                  <a16:creationId xmlns:a16="http://schemas.microsoft.com/office/drawing/2014/main" id="{08C51740-56DB-6A53-66F9-C70E407AF8E0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44" name="Rectangle 11">
              <a:extLst>
                <a:ext uri="{FF2B5EF4-FFF2-40B4-BE49-F238E27FC236}">
                  <a16:creationId xmlns:a16="http://schemas.microsoft.com/office/drawing/2014/main" id="{69B9CCB6-2B01-66BF-0D3A-01B7F22C83C9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45" name="Rectangle 12">
              <a:extLst>
                <a:ext uri="{FF2B5EF4-FFF2-40B4-BE49-F238E27FC236}">
                  <a16:creationId xmlns:a16="http://schemas.microsoft.com/office/drawing/2014/main" id="{E4CB3AC1-C3BB-0BF5-382B-CC893FFFDFDA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46" name="Group 13">
            <a:extLst>
              <a:ext uri="{FF2B5EF4-FFF2-40B4-BE49-F238E27FC236}">
                <a16:creationId xmlns:a16="http://schemas.microsoft.com/office/drawing/2014/main" id="{94A489FB-C202-AEE6-D452-172D7C7C58A1}"/>
              </a:ext>
            </a:extLst>
          </p:cNvPr>
          <p:cNvGrpSpPr/>
          <p:nvPr/>
        </p:nvGrpSpPr>
        <p:grpSpPr>
          <a:xfrm>
            <a:off x="4349127" y="4050977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747" name="Rectangle 14">
              <a:extLst>
                <a:ext uri="{FF2B5EF4-FFF2-40B4-BE49-F238E27FC236}">
                  <a16:creationId xmlns:a16="http://schemas.microsoft.com/office/drawing/2014/main" id="{771481EE-C43C-D487-2C5F-A4E61677ADA9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48" name="Rectangle 15">
              <a:extLst>
                <a:ext uri="{FF2B5EF4-FFF2-40B4-BE49-F238E27FC236}">
                  <a16:creationId xmlns:a16="http://schemas.microsoft.com/office/drawing/2014/main" id="{65BE9115-BA72-B7FD-B5EA-BFDAF3B9210B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49" name="Rectangle 16">
              <a:extLst>
                <a:ext uri="{FF2B5EF4-FFF2-40B4-BE49-F238E27FC236}">
                  <a16:creationId xmlns:a16="http://schemas.microsoft.com/office/drawing/2014/main" id="{B3C69F97-C453-2691-A1DB-CF96C14698A9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50" name="Rectangle 17">
              <a:extLst>
                <a:ext uri="{FF2B5EF4-FFF2-40B4-BE49-F238E27FC236}">
                  <a16:creationId xmlns:a16="http://schemas.microsoft.com/office/drawing/2014/main" id="{76DDC037-843F-2AF0-656B-CEDE072FCD39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51" name="Group 18">
            <a:extLst>
              <a:ext uri="{FF2B5EF4-FFF2-40B4-BE49-F238E27FC236}">
                <a16:creationId xmlns:a16="http://schemas.microsoft.com/office/drawing/2014/main" id="{53F1C98F-9ED8-4ABB-3C6F-1ECE64A96F55}"/>
              </a:ext>
            </a:extLst>
          </p:cNvPr>
          <p:cNvGrpSpPr/>
          <p:nvPr/>
        </p:nvGrpSpPr>
        <p:grpSpPr>
          <a:xfrm>
            <a:off x="4349127" y="3593777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752" name="Rectangle 19">
              <a:extLst>
                <a:ext uri="{FF2B5EF4-FFF2-40B4-BE49-F238E27FC236}">
                  <a16:creationId xmlns:a16="http://schemas.microsoft.com/office/drawing/2014/main" id="{7CB3F433-2264-A436-B448-439C6E4C84C1}"/>
                </a:ext>
              </a:extLst>
            </p:cNvPr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53" name="Rectangle 20">
              <a:extLst>
                <a:ext uri="{FF2B5EF4-FFF2-40B4-BE49-F238E27FC236}">
                  <a16:creationId xmlns:a16="http://schemas.microsoft.com/office/drawing/2014/main" id="{14B7BE5C-F2C5-C580-2FE5-61AAE7A066B2}"/>
                </a:ext>
              </a:extLst>
            </p:cNvPr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54" name="Rectangle 21">
              <a:extLst>
                <a:ext uri="{FF2B5EF4-FFF2-40B4-BE49-F238E27FC236}">
                  <a16:creationId xmlns:a16="http://schemas.microsoft.com/office/drawing/2014/main" id="{F7407797-85BB-7008-7EFE-86AAC70ECA43}"/>
                </a:ext>
              </a:extLst>
            </p:cNvPr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55" name="Rectangle 22">
              <a:extLst>
                <a:ext uri="{FF2B5EF4-FFF2-40B4-BE49-F238E27FC236}">
                  <a16:creationId xmlns:a16="http://schemas.microsoft.com/office/drawing/2014/main" id="{F7605974-5932-AF97-DE96-C144A500EE8F}"/>
                </a:ext>
              </a:extLst>
            </p:cNvPr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756" name="Rectangle 24">
            <a:extLst>
              <a:ext uri="{FF2B5EF4-FFF2-40B4-BE49-F238E27FC236}">
                <a16:creationId xmlns:a16="http://schemas.microsoft.com/office/drawing/2014/main" id="{1225074B-5451-3200-9AD4-8D6FBE5062B6}"/>
              </a:ext>
            </a:extLst>
          </p:cNvPr>
          <p:cNvSpPr/>
          <p:nvPr/>
        </p:nvSpPr>
        <p:spPr bwMode="auto">
          <a:xfrm>
            <a:off x="3206128" y="3602244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+mn-ea"/>
              </a:rPr>
              <a:t>S = 0</a:t>
            </a:r>
          </a:p>
        </p:txBody>
      </p:sp>
      <p:sp>
        <p:nvSpPr>
          <p:cNvPr id="757" name="Rectangle 28">
            <a:extLst>
              <a:ext uri="{FF2B5EF4-FFF2-40B4-BE49-F238E27FC236}">
                <a16:creationId xmlns:a16="http://schemas.microsoft.com/office/drawing/2014/main" id="{0E83447E-7CAC-0923-72F3-8D478BE03FF1}"/>
              </a:ext>
            </a:extLst>
          </p:cNvPr>
          <p:cNvSpPr/>
          <p:nvPr/>
        </p:nvSpPr>
        <p:spPr bwMode="auto">
          <a:xfrm>
            <a:off x="3206128" y="405097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+mn-ea"/>
              </a:rPr>
              <a:t>S = 1</a:t>
            </a:r>
          </a:p>
        </p:txBody>
      </p:sp>
      <p:sp>
        <p:nvSpPr>
          <p:cNvPr id="758" name="Rectangle 29">
            <a:extLst>
              <a:ext uri="{FF2B5EF4-FFF2-40B4-BE49-F238E27FC236}">
                <a16:creationId xmlns:a16="http://schemas.microsoft.com/office/drawing/2014/main" id="{85192014-ADE4-D77A-CAD3-2E557B373695}"/>
              </a:ext>
            </a:extLst>
          </p:cNvPr>
          <p:cNvSpPr/>
          <p:nvPr/>
        </p:nvSpPr>
        <p:spPr bwMode="auto">
          <a:xfrm>
            <a:off x="3206128" y="450817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+mn-ea"/>
              </a:rPr>
              <a:t>S = 2</a:t>
            </a:r>
          </a:p>
        </p:txBody>
      </p:sp>
      <p:sp>
        <p:nvSpPr>
          <p:cNvPr id="759" name="Rectangle 30">
            <a:extLst>
              <a:ext uri="{FF2B5EF4-FFF2-40B4-BE49-F238E27FC236}">
                <a16:creationId xmlns:a16="http://schemas.microsoft.com/office/drawing/2014/main" id="{50487D47-A36C-EA10-E49A-471C00020B99}"/>
              </a:ext>
            </a:extLst>
          </p:cNvPr>
          <p:cNvSpPr/>
          <p:nvPr/>
        </p:nvSpPr>
        <p:spPr bwMode="auto">
          <a:xfrm>
            <a:off x="3206128" y="496537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+mn-ea"/>
              </a:rPr>
              <a:t>S = 3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60" name="文本框 200">
            <a:extLst>
              <a:ext uri="{FF2B5EF4-FFF2-40B4-BE49-F238E27FC236}">
                <a16:creationId xmlns:a16="http://schemas.microsoft.com/office/drawing/2014/main" id="{268DE176-F860-8E72-1B1A-26F94BCF7325}"/>
              </a:ext>
            </a:extLst>
          </p:cNvPr>
          <p:cNvSpPr txBox="1"/>
          <p:nvPr/>
        </p:nvSpPr>
        <p:spPr>
          <a:xfrm>
            <a:off x="3020786" y="2329427"/>
            <a:ext cx="4210494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使用数据地址的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高位部分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索引时：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有较高空间局部性的程序会在执行过程中产生大量缺失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460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8" name="文本框 8">
            <a:extLst>
              <a:ext uri="{FF2B5EF4-FFF2-40B4-BE49-F238E27FC236}">
                <a16:creationId xmlns:a16="http://schemas.microsoft.com/office/drawing/2014/main" id="{5BA2486A-D2E8-1AAB-397B-87462AE21526}"/>
              </a:ext>
            </a:extLst>
          </p:cNvPr>
          <p:cNvSpPr txBox="1"/>
          <p:nvPr/>
        </p:nvSpPr>
        <p:spPr>
          <a:xfrm>
            <a:off x="1795859" y="1414951"/>
            <a:ext cx="8271506" cy="110697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缓存的读取举例：直接映射缓存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当组的数量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S=4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，每组内的数据行数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E=1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，行内数据大小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B=2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字节时的多次读取过程示例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D7A77805-4AF8-D5A2-66E2-091EB1CBD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958" y="2827250"/>
            <a:ext cx="5856287" cy="19364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2000" dirty="0">
                <a:solidFill>
                  <a:prstClr val="black"/>
                </a:solidFill>
                <a:latin typeface="+mn-ea"/>
                <a:cs typeface="Calibri"/>
              </a:rPr>
              <a:t>访问的数据地址（假设每次访问一个字节）</a:t>
            </a:r>
            <a:endParaRPr lang="en-US" sz="2000" dirty="0">
              <a:solidFill>
                <a:prstClr val="black"/>
              </a:solidFill>
              <a:latin typeface="+mn-ea"/>
              <a:cs typeface="Calibri"/>
            </a:endParaRPr>
          </a:p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+mn-ea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+mn-ea"/>
                <a:cs typeface="Calibri"/>
              </a:rPr>
              <a:t>0</a:t>
            </a:r>
            <a:r>
              <a:rPr lang="en-US" sz="2000" baseline="-25000" dirty="0">
                <a:solidFill>
                  <a:prstClr val="black"/>
                </a:solidFill>
                <a:latin typeface="+mn-ea"/>
                <a:cs typeface="Calibri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], </a:t>
            </a:r>
          </a:p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+mn-ea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+mn-ea"/>
                <a:cs typeface="Calibri"/>
              </a:rPr>
              <a:t>1</a:t>
            </a:r>
            <a:r>
              <a:rPr lang="en-US" sz="2000" baseline="-25000" dirty="0">
                <a:solidFill>
                  <a:prstClr val="black"/>
                </a:solidFill>
                <a:latin typeface="+mn-ea"/>
                <a:cs typeface="Calibri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],  </a:t>
            </a:r>
          </a:p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+mn-ea"/>
                <a:cs typeface="Calibri"/>
              </a:rPr>
              <a:t>11</a:t>
            </a:r>
            <a:r>
              <a:rPr lang="en-US" sz="2000" dirty="0">
                <a:solidFill>
                  <a:srgbClr val="008000"/>
                </a:solidFill>
                <a:latin typeface="+mn-ea"/>
                <a:cs typeface="Calibri"/>
              </a:rPr>
              <a:t>1</a:t>
            </a:r>
            <a:r>
              <a:rPr lang="en-US" sz="2000" baseline="-25000" dirty="0">
                <a:solidFill>
                  <a:prstClr val="black"/>
                </a:solidFill>
                <a:latin typeface="+mn-ea"/>
                <a:cs typeface="Calibri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],  </a:t>
            </a:r>
          </a:p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1</a:t>
            </a:r>
            <a:r>
              <a:rPr lang="en-US" sz="2000" u="sng" dirty="0">
                <a:solidFill>
                  <a:srgbClr val="0070C0"/>
                </a:solidFill>
                <a:latin typeface="+mn-ea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+mn-ea"/>
                <a:cs typeface="Calibri"/>
              </a:rPr>
              <a:t>0</a:t>
            </a:r>
            <a:r>
              <a:rPr lang="en-US" sz="2000" baseline="-25000" dirty="0">
                <a:solidFill>
                  <a:prstClr val="black"/>
                </a:solidFill>
                <a:latin typeface="+mn-ea"/>
                <a:cs typeface="Calibri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],  </a:t>
            </a:r>
          </a:p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+mn-ea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+mn-ea"/>
                <a:cs typeface="Calibri"/>
              </a:rPr>
              <a:t>0</a:t>
            </a:r>
            <a:r>
              <a:rPr lang="en-US" sz="2000" baseline="-25000" dirty="0">
                <a:solidFill>
                  <a:prstClr val="black"/>
                </a:solidFill>
                <a:latin typeface="+mn-ea"/>
                <a:cs typeface="Calibri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]</a:t>
            </a:r>
          </a:p>
        </p:txBody>
      </p:sp>
      <p:sp>
        <p:nvSpPr>
          <p:cNvPr id="60" name="Rectangle 5">
            <a:extLst>
              <a:ext uri="{FF2B5EF4-FFF2-40B4-BE49-F238E27FC236}">
                <a16:creationId xmlns:a16="http://schemas.microsoft.com/office/drawing/2014/main" id="{CD3AF20D-78FF-E30A-4335-13F316832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4058" y="3663577"/>
            <a:ext cx="703262" cy="28575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Calibri"/>
              </a:rPr>
              <a:t>x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B8448B19-1B77-A6F4-562B-A1CDD3CF0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536" y="3311994"/>
            <a:ext cx="642804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 err="1">
                <a:solidFill>
                  <a:prstClr val="black"/>
                </a:solidFill>
                <a:latin typeface="+mn-ea"/>
                <a:cs typeface="Calibri"/>
              </a:rPr>
              <a:t>t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=1</a:t>
            </a:r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728F1FD4-5096-3FC9-AB7F-325E8FAF7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290" y="3325242"/>
            <a:ext cx="663642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 err="1">
                <a:solidFill>
                  <a:prstClr val="black"/>
                </a:solidFill>
                <a:latin typeface="+mn-ea"/>
                <a:cs typeface="Calibri"/>
              </a:rPr>
              <a:t>s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=2</a:t>
            </a:r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7AFC6C35-CCA0-AF82-D55A-07A86E886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4840" y="3319192"/>
            <a:ext cx="708526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b=1</a:t>
            </a:r>
          </a:p>
        </p:txBody>
      </p:sp>
      <p:sp>
        <p:nvSpPr>
          <p:cNvPr id="576" name="Rectangle 9">
            <a:extLst>
              <a:ext uri="{FF2B5EF4-FFF2-40B4-BE49-F238E27FC236}">
                <a16:creationId xmlns:a16="http://schemas.microsoft.com/office/drawing/2014/main" id="{44DB9D8E-7BE1-BF16-8FD0-9DBCCFC19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608" y="3663577"/>
            <a:ext cx="703262" cy="28575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Calibri"/>
              </a:rPr>
              <a:t>xx</a:t>
            </a:r>
          </a:p>
        </p:txBody>
      </p:sp>
      <p:sp>
        <p:nvSpPr>
          <p:cNvPr id="577" name="Rectangle 10">
            <a:extLst>
              <a:ext uri="{FF2B5EF4-FFF2-40B4-BE49-F238E27FC236}">
                <a16:creationId xmlns:a16="http://schemas.microsoft.com/office/drawing/2014/main" id="{A17F6FA0-2C7E-57E7-E5B7-8666FA301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7571" y="3663577"/>
            <a:ext cx="703263" cy="28575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ea"/>
                <a:cs typeface="Calibri"/>
              </a:rPr>
              <a:t>x</a:t>
            </a:r>
          </a:p>
        </p:txBody>
      </p:sp>
      <p:grpSp>
        <p:nvGrpSpPr>
          <p:cNvPr id="578" name="Group 175">
            <a:extLst>
              <a:ext uri="{FF2B5EF4-FFF2-40B4-BE49-F238E27FC236}">
                <a16:creationId xmlns:a16="http://schemas.microsoft.com/office/drawing/2014/main" id="{0FD6EF6F-1534-EDE7-255B-67199E355E2D}"/>
              </a:ext>
            </a:extLst>
          </p:cNvPr>
          <p:cNvGrpSpPr>
            <a:grpSpLocks/>
          </p:cNvGrpSpPr>
          <p:nvPr/>
        </p:nvGrpSpPr>
        <p:grpSpPr bwMode="auto">
          <a:xfrm>
            <a:off x="5027291" y="5119061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579" name="Rectangle 12">
              <a:extLst>
                <a:ext uri="{FF2B5EF4-FFF2-40B4-BE49-F238E27FC236}">
                  <a16:creationId xmlns:a16="http://schemas.microsoft.com/office/drawing/2014/main" id="{280F1894-5078-63A0-7620-D76CE2513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0</a:t>
              </a:r>
            </a:p>
          </p:txBody>
        </p:sp>
        <p:sp>
          <p:nvSpPr>
            <p:cNvPr id="580" name="Rectangle 13">
              <a:extLst>
                <a:ext uri="{FF2B5EF4-FFF2-40B4-BE49-F238E27FC236}">
                  <a16:creationId xmlns:a16="http://schemas.microsoft.com/office/drawing/2014/main" id="{AF9AEEE8-41A3-A00E-CC13-D40D7C62C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alibri"/>
              </a:endParaRPr>
            </a:p>
          </p:txBody>
        </p:sp>
        <p:sp>
          <p:nvSpPr>
            <p:cNvPr id="581" name="Rectangle 14">
              <a:extLst>
                <a:ext uri="{FF2B5EF4-FFF2-40B4-BE49-F238E27FC236}">
                  <a16:creationId xmlns:a16="http://schemas.microsoft.com/office/drawing/2014/main" id="{0D9CE82D-D763-CD37-31BD-006A5D0B1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alibri"/>
              </a:endParaRPr>
            </a:p>
          </p:txBody>
        </p:sp>
      </p:grpSp>
      <p:sp>
        <p:nvSpPr>
          <p:cNvPr id="582" name="Rectangle 15">
            <a:extLst>
              <a:ext uri="{FF2B5EF4-FFF2-40B4-BE49-F238E27FC236}">
                <a16:creationId xmlns:a16="http://schemas.microsoft.com/office/drawing/2014/main" id="{70183C56-25C3-0349-E234-3FF0A5B64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6515" y="4706312"/>
            <a:ext cx="317394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+mn-ea"/>
                <a:cs typeface="Calibri"/>
              </a:rPr>
              <a:t>v</a:t>
            </a:r>
          </a:p>
        </p:txBody>
      </p:sp>
      <p:sp>
        <p:nvSpPr>
          <p:cNvPr id="583" name="Rectangle 16">
            <a:extLst>
              <a:ext uri="{FF2B5EF4-FFF2-40B4-BE49-F238E27FC236}">
                <a16:creationId xmlns:a16="http://schemas.microsoft.com/office/drawing/2014/main" id="{45E7CDDE-F5DB-79FA-850F-904BD9C7E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587" y="4741207"/>
            <a:ext cx="644406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dirty="0">
                <a:solidFill>
                  <a:srgbClr val="C00000"/>
                </a:solidFill>
                <a:latin typeface="+mn-ea"/>
                <a:cs typeface="Calibri"/>
              </a:rPr>
              <a:t>标签</a:t>
            </a:r>
            <a:endParaRPr lang="en-US" dirty="0">
              <a:solidFill>
                <a:srgbClr val="C00000"/>
              </a:solidFill>
              <a:latin typeface="+mn-ea"/>
              <a:cs typeface="Calibri"/>
            </a:endParaRPr>
          </a:p>
        </p:txBody>
      </p:sp>
      <p:sp>
        <p:nvSpPr>
          <p:cNvPr id="584" name="Rectangle 17">
            <a:extLst>
              <a:ext uri="{FF2B5EF4-FFF2-40B4-BE49-F238E27FC236}">
                <a16:creationId xmlns:a16="http://schemas.microsoft.com/office/drawing/2014/main" id="{002A9E46-0D13-43DF-360E-62231E8BF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616" y="4706312"/>
            <a:ext cx="87523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  <a:cs typeface="Calibri"/>
              </a:rPr>
              <a:t>数据块</a:t>
            </a:r>
            <a:endParaRPr lang="en-US" dirty="0">
              <a:solidFill>
                <a:prstClr val="black"/>
              </a:solidFill>
              <a:latin typeface="+mn-ea"/>
              <a:cs typeface="Calibri"/>
            </a:endParaRPr>
          </a:p>
        </p:txBody>
      </p:sp>
      <p:sp>
        <p:nvSpPr>
          <p:cNvPr id="585" name="Rectangle 18">
            <a:extLst>
              <a:ext uri="{FF2B5EF4-FFF2-40B4-BE49-F238E27FC236}">
                <a16:creationId xmlns:a16="http://schemas.microsoft.com/office/drawing/2014/main" id="{E59CFE7B-1AF4-D18C-5B43-C6B8D2E81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290" y="5428624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alibri"/>
              </a:rPr>
              <a:t>0</a:t>
            </a:r>
          </a:p>
        </p:txBody>
      </p:sp>
      <p:sp>
        <p:nvSpPr>
          <p:cNvPr id="586" name="Rectangle 19">
            <a:extLst>
              <a:ext uri="{FF2B5EF4-FFF2-40B4-BE49-F238E27FC236}">
                <a16:creationId xmlns:a16="http://schemas.microsoft.com/office/drawing/2014/main" id="{94BEB41C-FCDB-9448-32BD-DC63F861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965" y="5428624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587" name="Rectangle 20">
            <a:extLst>
              <a:ext uri="{FF2B5EF4-FFF2-40B4-BE49-F238E27FC236}">
                <a16:creationId xmlns:a16="http://schemas.microsoft.com/office/drawing/2014/main" id="{7398E808-66D3-09AC-DF4F-95E59338C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303" y="5428624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588" name="Rectangle 21">
            <a:extLst>
              <a:ext uri="{FF2B5EF4-FFF2-40B4-BE49-F238E27FC236}">
                <a16:creationId xmlns:a16="http://schemas.microsoft.com/office/drawing/2014/main" id="{464AD218-CB7B-38A6-A6D6-AF30B9D02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290" y="5752474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alibri"/>
              </a:rPr>
              <a:t>0</a:t>
            </a:r>
          </a:p>
        </p:txBody>
      </p:sp>
      <p:sp>
        <p:nvSpPr>
          <p:cNvPr id="589" name="Rectangle 22">
            <a:extLst>
              <a:ext uri="{FF2B5EF4-FFF2-40B4-BE49-F238E27FC236}">
                <a16:creationId xmlns:a16="http://schemas.microsoft.com/office/drawing/2014/main" id="{BB124BD1-F779-FC8E-C494-B3CB39D7F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965" y="5752474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590" name="Rectangle 23">
            <a:extLst>
              <a:ext uri="{FF2B5EF4-FFF2-40B4-BE49-F238E27FC236}">
                <a16:creationId xmlns:a16="http://schemas.microsoft.com/office/drawing/2014/main" id="{F4D1B220-8D53-D83D-09B3-8D6A02593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303" y="5752474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591" name="Rectangle 24">
            <a:extLst>
              <a:ext uri="{FF2B5EF4-FFF2-40B4-BE49-F238E27FC236}">
                <a16:creationId xmlns:a16="http://schemas.microsoft.com/office/drawing/2014/main" id="{6EC33A32-B047-2900-0A05-F7324E8CF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290" y="6076324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alibri"/>
              </a:rPr>
              <a:t>0</a:t>
            </a:r>
          </a:p>
        </p:txBody>
      </p:sp>
      <p:sp>
        <p:nvSpPr>
          <p:cNvPr id="592" name="Rectangle 25">
            <a:extLst>
              <a:ext uri="{FF2B5EF4-FFF2-40B4-BE49-F238E27FC236}">
                <a16:creationId xmlns:a16="http://schemas.microsoft.com/office/drawing/2014/main" id="{B56AB1B1-FBF9-ADD6-DE59-28A35BCBF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965" y="6076324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593" name="Rectangle 26">
            <a:extLst>
              <a:ext uri="{FF2B5EF4-FFF2-40B4-BE49-F238E27FC236}">
                <a16:creationId xmlns:a16="http://schemas.microsoft.com/office/drawing/2014/main" id="{CF968F2B-93D3-D14E-EB4C-8A0F64BFE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303" y="6076324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594" name="Text Box 174">
            <a:extLst>
              <a:ext uri="{FF2B5EF4-FFF2-40B4-BE49-F238E27FC236}">
                <a16:creationId xmlns:a16="http://schemas.microsoft.com/office/drawing/2014/main" id="{125D5696-2951-1B13-0E24-895BB135E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491" y="3236702"/>
            <a:ext cx="729366" cy="300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miss</a:t>
            </a:r>
          </a:p>
        </p:txBody>
      </p:sp>
      <p:grpSp>
        <p:nvGrpSpPr>
          <p:cNvPr id="595" name="Group 176">
            <a:extLst>
              <a:ext uri="{FF2B5EF4-FFF2-40B4-BE49-F238E27FC236}">
                <a16:creationId xmlns:a16="http://schemas.microsoft.com/office/drawing/2014/main" id="{800AC14F-E017-BFD4-895B-C1C05CDD7FD4}"/>
              </a:ext>
            </a:extLst>
          </p:cNvPr>
          <p:cNvGrpSpPr>
            <a:grpSpLocks/>
          </p:cNvGrpSpPr>
          <p:nvPr/>
        </p:nvGrpSpPr>
        <p:grpSpPr bwMode="auto">
          <a:xfrm>
            <a:off x="5027291" y="5114811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596" name="Rectangle 177">
              <a:extLst>
                <a:ext uri="{FF2B5EF4-FFF2-40B4-BE49-F238E27FC236}">
                  <a16:creationId xmlns:a16="http://schemas.microsoft.com/office/drawing/2014/main" id="{41A54923-0D0E-9575-8D1F-7251836AE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1</a:t>
              </a:r>
            </a:p>
          </p:txBody>
        </p:sp>
        <p:sp>
          <p:nvSpPr>
            <p:cNvPr id="597" name="Rectangle 178">
              <a:extLst>
                <a:ext uri="{FF2B5EF4-FFF2-40B4-BE49-F238E27FC236}">
                  <a16:creationId xmlns:a16="http://schemas.microsoft.com/office/drawing/2014/main" id="{F3ADF86B-094F-C02D-044F-ADB4460E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0</a:t>
              </a:r>
            </a:p>
          </p:txBody>
        </p:sp>
        <p:sp>
          <p:nvSpPr>
            <p:cNvPr id="598" name="Rectangle 179">
              <a:extLst>
                <a:ext uri="{FF2B5EF4-FFF2-40B4-BE49-F238E27FC236}">
                  <a16:creationId xmlns:a16="http://schemas.microsoft.com/office/drawing/2014/main" id="{CE6572C5-978C-4A98-9B67-419AE9E77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M[0-1]</a:t>
              </a:r>
            </a:p>
          </p:txBody>
        </p:sp>
      </p:grpSp>
      <p:sp>
        <p:nvSpPr>
          <p:cNvPr id="599" name="Text Box 180">
            <a:extLst>
              <a:ext uri="{FF2B5EF4-FFF2-40B4-BE49-F238E27FC236}">
                <a16:creationId xmlns:a16="http://schemas.microsoft.com/office/drawing/2014/main" id="{12BC130F-D933-F858-902C-AB70A4ADD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979" y="3541502"/>
            <a:ext cx="506548" cy="300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hit</a:t>
            </a:r>
          </a:p>
        </p:txBody>
      </p:sp>
      <p:sp>
        <p:nvSpPr>
          <p:cNvPr id="600" name="Text Box 181">
            <a:extLst>
              <a:ext uri="{FF2B5EF4-FFF2-40B4-BE49-F238E27FC236}">
                <a16:creationId xmlns:a16="http://schemas.microsoft.com/office/drawing/2014/main" id="{7A5F0ED7-1C7E-B325-1CB3-D1C89AF95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491" y="3815942"/>
            <a:ext cx="729366" cy="300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miss</a:t>
            </a:r>
          </a:p>
        </p:txBody>
      </p:sp>
      <p:grpSp>
        <p:nvGrpSpPr>
          <p:cNvPr id="601" name="Group 182">
            <a:extLst>
              <a:ext uri="{FF2B5EF4-FFF2-40B4-BE49-F238E27FC236}">
                <a16:creationId xmlns:a16="http://schemas.microsoft.com/office/drawing/2014/main" id="{7C62DFA7-87AC-AED0-C266-7A494BFCEEB1}"/>
              </a:ext>
            </a:extLst>
          </p:cNvPr>
          <p:cNvGrpSpPr>
            <a:grpSpLocks/>
          </p:cNvGrpSpPr>
          <p:nvPr/>
        </p:nvGrpSpPr>
        <p:grpSpPr bwMode="auto">
          <a:xfrm>
            <a:off x="5027291" y="607473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602" name="Rectangle 183">
              <a:extLst>
                <a:ext uri="{FF2B5EF4-FFF2-40B4-BE49-F238E27FC236}">
                  <a16:creationId xmlns:a16="http://schemas.microsoft.com/office/drawing/2014/main" id="{FD15654C-91BC-5416-C42A-8D6FBCFA8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1</a:t>
              </a:r>
            </a:p>
          </p:txBody>
        </p:sp>
        <p:sp>
          <p:nvSpPr>
            <p:cNvPr id="603" name="Rectangle 184">
              <a:extLst>
                <a:ext uri="{FF2B5EF4-FFF2-40B4-BE49-F238E27FC236}">
                  <a16:creationId xmlns:a16="http://schemas.microsoft.com/office/drawing/2014/main" id="{BF5E9DE8-D53E-85E3-31A1-D538B485D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0</a:t>
              </a:r>
            </a:p>
          </p:txBody>
        </p:sp>
        <p:sp>
          <p:nvSpPr>
            <p:cNvPr id="604" name="Rectangle 185">
              <a:extLst>
                <a:ext uri="{FF2B5EF4-FFF2-40B4-BE49-F238E27FC236}">
                  <a16:creationId xmlns:a16="http://schemas.microsoft.com/office/drawing/2014/main" id="{7F5AA193-09EC-8C31-6FEC-47A757CD6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M[6-7]</a:t>
              </a:r>
            </a:p>
          </p:txBody>
        </p:sp>
      </p:grpSp>
      <p:sp>
        <p:nvSpPr>
          <p:cNvPr id="605" name="Text Box 186">
            <a:extLst>
              <a:ext uri="{FF2B5EF4-FFF2-40B4-BE49-F238E27FC236}">
                <a16:creationId xmlns:a16="http://schemas.microsoft.com/office/drawing/2014/main" id="{9D9D82C5-01ED-10E6-6582-5CED07EE7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491" y="4151102"/>
            <a:ext cx="729366" cy="300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miss</a:t>
            </a:r>
          </a:p>
        </p:txBody>
      </p:sp>
      <p:grpSp>
        <p:nvGrpSpPr>
          <p:cNvPr id="606" name="Group 187">
            <a:extLst>
              <a:ext uri="{FF2B5EF4-FFF2-40B4-BE49-F238E27FC236}">
                <a16:creationId xmlns:a16="http://schemas.microsoft.com/office/drawing/2014/main" id="{9693B20C-F559-414B-28E6-B1D8822E0DE6}"/>
              </a:ext>
            </a:extLst>
          </p:cNvPr>
          <p:cNvGrpSpPr>
            <a:grpSpLocks/>
          </p:cNvGrpSpPr>
          <p:nvPr/>
        </p:nvGrpSpPr>
        <p:grpSpPr bwMode="auto">
          <a:xfrm>
            <a:off x="5027291" y="5121319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607" name="Rectangle 188">
              <a:extLst>
                <a:ext uri="{FF2B5EF4-FFF2-40B4-BE49-F238E27FC236}">
                  <a16:creationId xmlns:a16="http://schemas.microsoft.com/office/drawing/2014/main" id="{67651D87-151F-B4D4-7778-2663690EA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1</a:t>
              </a:r>
            </a:p>
          </p:txBody>
        </p:sp>
        <p:sp>
          <p:nvSpPr>
            <p:cNvPr id="608" name="Rectangle 189">
              <a:extLst>
                <a:ext uri="{FF2B5EF4-FFF2-40B4-BE49-F238E27FC236}">
                  <a16:creationId xmlns:a16="http://schemas.microsoft.com/office/drawing/2014/main" id="{AAFE2931-E8ED-AE61-1271-CD18D26F2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1</a:t>
              </a:r>
            </a:p>
          </p:txBody>
        </p:sp>
        <p:sp>
          <p:nvSpPr>
            <p:cNvPr id="609" name="Rectangle 190">
              <a:extLst>
                <a:ext uri="{FF2B5EF4-FFF2-40B4-BE49-F238E27FC236}">
                  <a16:creationId xmlns:a16="http://schemas.microsoft.com/office/drawing/2014/main" id="{1A7628E9-E4EB-E3A7-36FC-909323922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M[8-9]</a:t>
              </a:r>
            </a:p>
          </p:txBody>
        </p:sp>
      </p:grpSp>
      <p:sp>
        <p:nvSpPr>
          <p:cNvPr id="610" name="Text Box 191">
            <a:extLst>
              <a:ext uri="{FF2B5EF4-FFF2-40B4-BE49-F238E27FC236}">
                <a16:creationId xmlns:a16="http://schemas.microsoft.com/office/drawing/2014/main" id="{1E9F4C75-61FE-F459-B240-DD5036646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491" y="4455902"/>
            <a:ext cx="729366" cy="300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miss</a:t>
            </a:r>
          </a:p>
        </p:txBody>
      </p:sp>
      <p:grpSp>
        <p:nvGrpSpPr>
          <p:cNvPr id="611" name="Group 192">
            <a:extLst>
              <a:ext uri="{FF2B5EF4-FFF2-40B4-BE49-F238E27FC236}">
                <a16:creationId xmlns:a16="http://schemas.microsoft.com/office/drawing/2014/main" id="{F4606CB9-A33E-C21B-78D6-E6FD0B528464}"/>
              </a:ext>
            </a:extLst>
          </p:cNvPr>
          <p:cNvGrpSpPr>
            <a:grpSpLocks/>
          </p:cNvGrpSpPr>
          <p:nvPr/>
        </p:nvGrpSpPr>
        <p:grpSpPr bwMode="auto">
          <a:xfrm>
            <a:off x="5604593" y="5113517"/>
            <a:ext cx="2087562" cy="306388"/>
            <a:chOff x="2389" y="3244"/>
            <a:chExt cx="1315" cy="193"/>
          </a:xfrm>
          <a:solidFill>
            <a:srgbClr val="DEDFF5"/>
          </a:solidFill>
        </p:grpSpPr>
        <p:sp>
          <p:nvSpPr>
            <p:cNvPr id="612" name="Rectangle 194">
              <a:extLst>
                <a:ext uri="{FF2B5EF4-FFF2-40B4-BE49-F238E27FC236}">
                  <a16:creationId xmlns:a16="http://schemas.microsoft.com/office/drawing/2014/main" id="{AC7CC62C-21FF-1D47-8AD6-2744D2DC2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0</a:t>
              </a:r>
            </a:p>
          </p:txBody>
        </p:sp>
        <p:sp>
          <p:nvSpPr>
            <p:cNvPr id="613" name="Rectangle 195">
              <a:extLst>
                <a:ext uri="{FF2B5EF4-FFF2-40B4-BE49-F238E27FC236}">
                  <a16:creationId xmlns:a16="http://schemas.microsoft.com/office/drawing/2014/main" id="{E611BD83-A13F-D117-8E74-AB0CA1681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M[0-1]</a:t>
              </a:r>
            </a:p>
          </p:txBody>
        </p:sp>
      </p:grpSp>
      <p:sp>
        <p:nvSpPr>
          <p:cNvPr id="614" name="TextBox 49">
            <a:extLst>
              <a:ext uri="{FF2B5EF4-FFF2-40B4-BE49-F238E27FC236}">
                <a16:creationId xmlns:a16="http://schemas.microsoft.com/office/drawing/2014/main" id="{1DC00907-1F19-F7F9-F072-A0769A2213F5}"/>
              </a:ext>
            </a:extLst>
          </p:cNvPr>
          <p:cNvSpPr txBox="1"/>
          <p:nvPr/>
        </p:nvSpPr>
        <p:spPr>
          <a:xfrm>
            <a:off x="4341490" y="508185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0070C0"/>
                </a:solidFill>
                <a:latin typeface="+mn-ea"/>
              </a:rPr>
              <a:t>S = 0</a:t>
            </a:r>
          </a:p>
        </p:txBody>
      </p:sp>
      <p:sp>
        <p:nvSpPr>
          <p:cNvPr id="615" name="TextBox 50">
            <a:extLst>
              <a:ext uri="{FF2B5EF4-FFF2-40B4-BE49-F238E27FC236}">
                <a16:creationId xmlns:a16="http://schemas.microsoft.com/office/drawing/2014/main" id="{7E6A4827-6353-D0F8-BA4D-B28D40C64864}"/>
              </a:ext>
            </a:extLst>
          </p:cNvPr>
          <p:cNvSpPr txBox="1"/>
          <p:nvPr/>
        </p:nvSpPr>
        <p:spPr>
          <a:xfrm>
            <a:off x="4338862" y="539362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0070C0"/>
                </a:solidFill>
                <a:latin typeface="+mn-ea"/>
              </a:rPr>
              <a:t>S = 1</a:t>
            </a:r>
          </a:p>
        </p:txBody>
      </p:sp>
      <p:sp>
        <p:nvSpPr>
          <p:cNvPr id="616" name="TextBox 51">
            <a:extLst>
              <a:ext uri="{FF2B5EF4-FFF2-40B4-BE49-F238E27FC236}">
                <a16:creationId xmlns:a16="http://schemas.microsoft.com/office/drawing/2014/main" id="{38D84F0B-7A36-8022-53D1-8DCAD4E1ADC1}"/>
              </a:ext>
            </a:extLst>
          </p:cNvPr>
          <p:cNvSpPr txBox="1"/>
          <p:nvPr/>
        </p:nvSpPr>
        <p:spPr>
          <a:xfrm>
            <a:off x="4341490" y="57054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0070C0"/>
                </a:solidFill>
                <a:latin typeface="+mn-ea"/>
              </a:rPr>
              <a:t>S = 2</a:t>
            </a:r>
          </a:p>
        </p:txBody>
      </p:sp>
      <p:sp>
        <p:nvSpPr>
          <p:cNvPr id="617" name="TextBox 52">
            <a:extLst>
              <a:ext uri="{FF2B5EF4-FFF2-40B4-BE49-F238E27FC236}">
                <a16:creationId xmlns:a16="http://schemas.microsoft.com/office/drawing/2014/main" id="{6A0F8460-845C-6BA3-F15B-27B43E0F79C4}"/>
              </a:ext>
            </a:extLst>
          </p:cNvPr>
          <p:cNvSpPr txBox="1"/>
          <p:nvPr/>
        </p:nvSpPr>
        <p:spPr>
          <a:xfrm>
            <a:off x="4341490" y="603842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0070C0"/>
                </a:solidFill>
                <a:latin typeface="+mn-ea"/>
              </a:rPr>
              <a:t>S = 3</a:t>
            </a:r>
          </a:p>
        </p:txBody>
      </p:sp>
      <p:sp>
        <p:nvSpPr>
          <p:cNvPr id="618" name="TextBox 54">
            <a:extLst>
              <a:ext uri="{FF2B5EF4-FFF2-40B4-BE49-F238E27FC236}">
                <a16:creationId xmlns:a16="http://schemas.microsoft.com/office/drawing/2014/main" id="{A25B6B41-F8A7-4999-BF60-8A50F1F63DDB}"/>
              </a:ext>
            </a:extLst>
          </p:cNvPr>
          <p:cNvSpPr txBox="1"/>
          <p:nvPr/>
        </p:nvSpPr>
        <p:spPr>
          <a:xfrm>
            <a:off x="7914625" y="2967701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数据的地址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:</a:t>
            </a:r>
          </a:p>
        </p:txBody>
      </p:sp>
      <p:sp>
        <p:nvSpPr>
          <p:cNvPr id="619" name="TextBox 74">
            <a:extLst>
              <a:ext uri="{FF2B5EF4-FFF2-40B4-BE49-F238E27FC236}">
                <a16:creationId xmlns:a16="http://schemas.microsoft.com/office/drawing/2014/main" id="{05C44A01-F620-ED71-7563-039F946CF9A6}"/>
              </a:ext>
            </a:extLst>
          </p:cNvPr>
          <p:cNvSpPr txBox="1"/>
          <p:nvPr/>
        </p:nvSpPr>
        <p:spPr>
          <a:xfrm>
            <a:off x="7968701" y="397438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行标签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20" name="TextBox 79">
            <a:extLst>
              <a:ext uri="{FF2B5EF4-FFF2-40B4-BE49-F238E27FC236}">
                <a16:creationId xmlns:a16="http://schemas.microsoft.com/office/drawing/2014/main" id="{5EA8FE4D-012D-6548-47A6-28B2B23E589E}"/>
              </a:ext>
            </a:extLst>
          </p:cNvPr>
          <p:cNvSpPr txBox="1"/>
          <p:nvPr/>
        </p:nvSpPr>
        <p:spPr>
          <a:xfrm>
            <a:off x="8683130" y="397438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组索引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21" name="TextBox 80">
            <a:extLst>
              <a:ext uri="{FF2B5EF4-FFF2-40B4-BE49-F238E27FC236}">
                <a16:creationId xmlns:a16="http://schemas.microsoft.com/office/drawing/2014/main" id="{4ECC1044-4EB1-A39C-618F-E4BE37B55BAE}"/>
              </a:ext>
            </a:extLst>
          </p:cNvPr>
          <p:cNvSpPr txBox="1"/>
          <p:nvPr/>
        </p:nvSpPr>
        <p:spPr>
          <a:xfrm>
            <a:off x="9397559" y="397438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偏移量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48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0"/>
      <p:bldP spid="599" grpId="0"/>
      <p:bldP spid="600" grpId="0"/>
      <p:bldP spid="605" grpId="0"/>
      <p:bldP spid="6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675" name="文本框 8">
            <a:extLst>
              <a:ext uri="{FF2B5EF4-FFF2-40B4-BE49-F238E27FC236}">
                <a16:creationId xmlns:a16="http://schemas.microsoft.com/office/drawing/2014/main" id="{BB02B7AF-2390-4EE0-26AF-7A3E9F0F2F79}"/>
              </a:ext>
            </a:extLst>
          </p:cNvPr>
          <p:cNvSpPr txBox="1"/>
          <p:nvPr/>
        </p:nvSpPr>
        <p:spPr>
          <a:xfrm>
            <a:off x="2020240" y="1365424"/>
            <a:ext cx="5333597" cy="110697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缓存的读取举例：两路组相联缓存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每组内的数据行数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E=2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，行内的数据块大小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B=8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假设每次访问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个字节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676" name="Straight Connector 124">
            <a:extLst>
              <a:ext uri="{FF2B5EF4-FFF2-40B4-BE49-F238E27FC236}">
                <a16:creationId xmlns:a16="http://schemas.microsoft.com/office/drawing/2014/main" id="{5DFA0F88-0F46-1793-3F3C-8572531DB7FE}"/>
              </a:ext>
            </a:extLst>
          </p:cNvPr>
          <p:cNvCxnSpPr/>
          <p:nvPr/>
        </p:nvCxnSpPr>
        <p:spPr bwMode="auto">
          <a:xfrm>
            <a:off x="2636067" y="5553948"/>
            <a:ext cx="6598924" cy="17189"/>
          </a:xfrm>
          <a:prstGeom prst="line">
            <a:avLst/>
          </a:prstGeom>
          <a:noFill/>
          <a:ln w="76200" cap="rnd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77" name="Rectangle 72">
            <a:extLst>
              <a:ext uri="{FF2B5EF4-FFF2-40B4-BE49-F238E27FC236}">
                <a16:creationId xmlns:a16="http://schemas.microsoft.com/office/drawing/2014/main" id="{1372288A-6C07-8451-7919-8ACD68B46034}"/>
              </a:ext>
            </a:extLst>
          </p:cNvPr>
          <p:cNvSpPr/>
          <p:nvPr/>
        </p:nvSpPr>
        <p:spPr bwMode="auto">
          <a:xfrm>
            <a:off x="2331267" y="3267948"/>
            <a:ext cx="7086600" cy="612843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78" name="Rectangle 74">
            <a:extLst>
              <a:ext uri="{FF2B5EF4-FFF2-40B4-BE49-F238E27FC236}">
                <a16:creationId xmlns:a16="http://schemas.microsoft.com/office/drawing/2014/main" id="{97B9F32C-C1E9-7FAB-52E3-A483C4FE5A89}"/>
              </a:ext>
            </a:extLst>
          </p:cNvPr>
          <p:cNvSpPr/>
          <p:nvPr/>
        </p:nvSpPr>
        <p:spPr bwMode="auto">
          <a:xfrm>
            <a:off x="2480674" y="3344151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79" name="Rectangle 75">
            <a:extLst>
              <a:ext uri="{FF2B5EF4-FFF2-40B4-BE49-F238E27FC236}">
                <a16:creationId xmlns:a16="http://schemas.microsoft.com/office/drawing/2014/main" id="{990109B7-8A94-9C80-175E-FEDE8CE17C62}"/>
              </a:ext>
            </a:extLst>
          </p:cNvPr>
          <p:cNvSpPr/>
          <p:nvPr/>
        </p:nvSpPr>
        <p:spPr bwMode="auto">
          <a:xfrm>
            <a:off x="3773992" y="34428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680" name="Rectangle 76">
            <a:extLst>
              <a:ext uri="{FF2B5EF4-FFF2-40B4-BE49-F238E27FC236}">
                <a16:creationId xmlns:a16="http://schemas.microsoft.com/office/drawing/2014/main" id="{202F6B9E-71DA-E5A0-4063-C10479C0171B}"/>
              </a:ext>
            </a:extLst>
          </p:cNvPr>
          <p:cNvSpPr/>
          <p:nvPr/>
        </p:nvSpPr>
        <p:spPr bwMode="auto">
          <a:xfrm>
            <a:off x="4009310" y="34428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681" name="Rectangle 77">
            <a:extLst>
              <a:ext uri="{FF2B5EF4-FFF2-40B4-BE49-F238E27FC236}">
                <a16:creationId xmlns:a16="http://schemas.microsoft.com/office/drawing/2014/main" id="{024DEA0C-616E-851F-6378-1A4E46E5BDD0}"/>
              </a:ext>
            </a:extLst>
          </p:cNvPr>
          <p:cNvSpPr/>
          <p:nvPr/>
        </p:nvSpPr>
        <p:spPr bwMode="auto">
          <a:xfrm>
            <a:off x="4234435" y="34428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682" name="Rectangle 78">
            <a:extLst>
              <a:ext uri="{FF2B5EF4-FFF2-40B4-BE49-F238E27FC236}">
                <a16:creationId xmlns:a16="http://schemas.microsoft.com/office/drawing/2014/main" id="{CD1B46E4-2A6F-E30A-9CD5-F99B8BE628A5}"/>
              </a:ext>
            </a:extLst>
          </p:cNvPr>
          <p:cNvSpPr/>
          <p:nvPr/>
        </p:nvSpPr>
        <p:spPr bwMode="auto">
          <a:xfrm>
            <a:off x="5461975" y="34428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683" name="Rectangle 79">
            <a:extLst>
              <a:ext uri="{FF2B5EF4-FFF2-40B4-BE49-F238E27FC236}">
                <a16:creationId xmlns:a16="http://schemas.microsoft.com/office/drawing/2014/main" id="{46A54092-0E2D-62EA-935E-BBA1B6D50A7B}"/>
              </a:ext>
            </a:extLst>
          </p:cNvPr>
          <p:cNvSpPr/>
          <p:nvPr/>
        </p:nvSpPr>
        <p:spPr bwMode="auto">
          <a:xfrm>
            <a:off x="2994856" y="3442816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684" name="Rectangle 80">
            <a:extLst>
              <a:ext uri="{FF2B5EF4-FFF2-40B4-BE49-F238E27FC236}">
                <a16:creationId xmlns:a16="http://schemas.microsoft.com/office/drawing/2014/main" id="{44515B55-54DD-F3AA-274A-CB9E6047B4CC}"/>
              </a:ext>
            </a:extLst>
          </p:cNvPr>
          <p:cNvSpPr/>
          <p:nvPr/>
        </p:nvSpPr>
        <p:spPr bwMode="auto">
          <a:xfrm>
            <a:off x="2589996" y="34428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685" name="Rectangle 81">
            <a:extLst>
              <a:ext uri="{FF2B5EF4-FFF2-40B4-BE49-F238E27FC236}">
                <a16:creationId xmlns:a16="http://schemas.microsoft.com/office/drawing/2014/main" id="{EB9E3C2F-346A-5CCE-E53F-8C2DA2E40A64}"/>
              </a:ext>
            </a:extLst>
          </p:cNvPr>
          <p:cNvSpPr/>
          <p:nvPr/>
        </p:nvSpPr>
        <p:spPr bwMode="auto">
          <a:xfrm>
            <a:off x="4470377" y="34428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686" name="Rectangle 82">
            <a:extLst>
              <a:ext uri="{FF2B5EF4-FFF2-40B4-BE49-F238E27FC236}">
                <a16:creationId xmlns:a16="http://schemas.microsoft.com/office/drawing/2014/main" id="{094CD7EE-D2FB-14E3-022A-34A920D99745}"/>
              </a:ext>
            </a:extLst>
          </p:cNvPr>
          <p:cNvSpPr/>
          <p:nvPr/>
        </p:nvSpPr>
        <p:spPr bwMode="auto">
          <a:xfrm>
            <a:off x="5210605" y="34428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687" name="Rectangle 83">
            <a:extLst>
              <a:ext uri="{FF2B5EF4-FFF2-40B4-BE49-F238E27FC236}">
                <a16:creationId xmlns:a16="http://schemas.microsoft.com/office/drawing/2014/main" id="{C54463BD-6DFE-C342-C1FC-C0310B45F83F}"/>
              </a:ext>
            </a:extLst>
          </p:cNvPr>
          <p:cNvSpPr/>
          <p:nvPr/>
        </p:nvSpPr>
        <p:spPr bwMode="auto">
          <a:xfrm>
            <a:off x="4958612" y="34428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688" name="Rectangle 84">
            <a:extLst>
              <a:ext uri="{FF2B5EF4-FFF2-40B4-BE49-F238E27FC236}">
                <a16:creationId xmlns:a16="http://schemas.microsoft.com/office/drawing/2014/main" id="{817D0BE6-FF4F-E5C8-B5BC-85E166759ACF}"/>
              </a:ext>
            </a:extLst>
          </p:cNvPr>
          <p:cNvSpPr/>
          <p:nvPr/>
        </p:nvSpPr>
        <p:spPr bwMode="auto">
          <a:xfrm>
            <a:off x="4706618" y="34428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689" name="Rectangle 86">
            <a:extLst>
              <a:ext uri="{FF2B5EF4-FFF2-40B4-BE49-F238E27FC236}">
                <a16:creationId xmlns:a16="http://schemas.microsoft.com/office/drawing/2014/main" id="{F5945A90-2288-63F4-E684-ACD92171BAE9}"/>
              </a:ext>
            </a:extLst>
          </p:cNvPr>
          <p:cNvSpPr/>
          <p:nvPr/>
        </p:nvSpPr>
        <p:spPr bwMode="auto">
          <a:xfrm>
            <a:off x="5955002" y="3347394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90" name="Rectangle 87">
            <a:extLst>
              <a:ext uri="{FF2B5EF4-FFF2-40B4-BE49-F238E27FC236}">
                <a16:creationId xmlns:a16="http://schemas.microsoft.com/office/drawing/2014/main" id="{ADFEC666-ABAD-00DE-B81D-3D683B199D4F}"/>
              </a:ext>
            </a:extLst>
          </p:cNvPr>
          <p:cNvSpPr/>
          <p:nvPr/>
        </p:nvSpPr>
        <p:spPr bwMode="auto">
          <a:xfrm>
            <a:off x="7248320" y="34460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691" name="Rectangle 88">
            <a:extLst>
              <a:ext uri="{FF2B5EF4-FFF2-40B4-BE49-F238E27FC236}">
                <a16:creationId xmlns:a16="http://schemas.microsoft.com/office/drawing/2014/main" id="{EBFADD23-8C1F-EB55-A3EB-B0B795DCF673}"/>
              </a:ext>
            </a:extLst>
          </p:cNvPr>
          <p:cNvSpPr/>
          <p:nvPr/>
        </p:nvSpPr>
        <p:spPr bwMode="auto">
          <a:xfrm>
            <a:off x="7483638" y="34460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692" name="Rectangle 89">
            <a:extLst>
              <a:ext uri="{FF2B5EF4-FFF2-40B4-BE49-F238E27FC236}">
                <a16:creationId xmlns:a16="http://schemas.microsoft.com/office/drawing/2014/main" id="{D1672232-B4D8-6E4A-F3B8-87120C9C6840}"/>
              </a:ext>
            </a:extLst>
          </p:cNvPr>
          <p:cNvSpPr/>
          <p:nvPr/>
        </p:nvSpPr>
        <p:spPr bwMode="auto">
          <a:xfrm>
            <a:off x="7708763" y="34460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693" name="Rectangle 90">
            <a:extLst>
              <a:ext uri="{FF2B5EF4-FFF2-40B4-BE49-F238E27FC236}">
                <a16:creationId xmlns:a16="http://schemas.microsoft.com/office/drawing/2014/main" id="{561F7A44-8F26-B7BB-C2ED-AD6C43930417}"/>
              </a:ext>
            </a:extLst>
          </p:cNvPr>
          <p:cNvSpPr/>
          <p:nvPr/>
        </p:nvSpPr>
        <p:spPr bwMode="auto">
          <a:xfrm>
            <a:off x="8936303" y="34460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694" name="Rectangle 91">
            <a:extLst>
              <a:ext uri="{FF2B5EF4-FFF2-40B4-BE49-F238E27FC236}">
                <a16:creationId xmlns:a16="http://schemas.microsoft.com/office/drawing/2014/main" id="{CC8CF92E-37BF-5DFF-26B8-C514E5A34886}"/>
              </a:ext>
            </a:extLst>
          </p:cNvPr>
          <p:cNvSpPr/>
          <p:nvPr/>
        </p:nvSpPr>
        <p:spPr bwMode="auto">
          <a:xfrm>
            <a:off x="6469184" y="3446059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695" name="Rectangle 92">
            <a:extLst>
              <a:ext uri="{FF2B5EF4-FFF2-40B4-BE49-F238E27FC236}">
                <a16:creationId xmlns:a16="http://schemas.microsoft.com/office/drawing/2014/main" id="{3A788AE1-C693-CA80-DACF-964FBCFF2049}"/>
              </a:ext>
            </a:extLst>
          </p:cNvPr>
          <p:cNvSpPr/>
          <p:nvPr/>
        </p:nvSpPr>
        <p:spPr bwMode="auto">
          <a:xfrm>
            <a:off x="6064324" y="34460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696" name="Rectangle 93">
            <a:extLst>
              <a:ext uri="{FF2B5EF4-FFF2-40B4-BE49-F238E27FC236}">
                <a16:creationId xmlns:a16="http://schemas.microsoft.com/office/drawing/2014/main" id="{2FD87742-7A85-0198-3600-ABF5059EB495}"/>
              </a:ext>
            </a:extLst>
          </p:cNvPr>
          <p:cNvSpPr/>
          <p:nvPr/>
        </p:nvSpPr>
        <p:spPr bwMode="auto">
          <a:xfrm>
            <a:off x="7944705" y="34460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697" name="Rectangle 94">
            <a:extLst>
              <a:ext uri="{FF2B5EF4-FFF2-40B4-BE49-F238E27FC236}">
                <a16:creationId xmlns:a16="http://schemas.microsoft.com/office/drawing/2014/main" id="{FC5B2C1A-D485-E4DF-5368-CBA29F57DD96}"/>
              </a:ext>
            </a:extLst>
          </p:cNvPr>
          <p:cNvSpPr/>
          <p:nvPr/>
        </p:nvSpPr>
        <p:spPr bwMode="auto">
          <a:xfrm>
            <a:off x="8684933" y="34460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698" name="Rectangle 95">
            <a:extLst>
              <a:ext uri="{FF2B5EF4-FFF2-40B4-BE49-F238E27FC236}">
                <a16:creationId xmlns:a16="http://schemas.microsoft.com/office/drawing/2014/main" id="{AA9A4860-B4FE-51BF-DC66-C2DD395A3D18}"/>
              </a:ext>
            </a:extLst>
          </p:cNvPr>
          <p:cNvSpPr/>
          <p:nvPr/>
        </p:nvSpPr>
        <p:spPr bwMode="auto">
          <a:xfrm>
            <a:off x="8432940" y="34460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699" name="Rectangle 96">
            <a:extLst>
              <a:ext uri="{FF2B5EF4-FFF2-40B4-BE49-F238E27FC236}">
                <a16:creationId xmlns:a16="http://schemas.microsoft.com/office/drawing/2014/main" id="{BBC84B9C-6E6C-63AF-D8C4-19C160B1E9F4}"/>
              </a:ext>
            </a:extLst>
          </p:cNvPr>
          <p:cNvSpPr/>
          <p:nvPr/>
        </p:nvSpPr>
        <p:spPr bwMode="auto">
          <a:xfrm>
            <a:off x="8180946" y="34460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700" name="Rectangle 99">
            <a:extLst>
              <a:ext uri="{FF2B5EF4-FFF2-40B4-BE49-F238E27FC236}">
                <a16:creationId xmlns:a16="http://schemas.microsoft.com/office/drawing/2014/main" id="{6C78AB45-9C73-FD98-D154-229E9D9BD814}"/>
              </a:ext>
            </a:extLst>
          </p:cNvPr>
          <p:cNvSpPr/>
          <p:nvPr/>
        </p:nvSpPr>
        <p:spPr bwMode="auto">
          <a:xfrm>
            <a:off x="2331267" y="3953748"/>
            <a:ext cx="7086600" cy="612843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01" name="Rectangle 113">
            <a:extLst>
              <a:ext uri="{FF2B5EF4-FFF2-40B4-BE49-F238E27FC236}">
                <a16:creationId xmlns:a16="http://schemas.microsoft.com/office/drawing/2014/main" id="{CBFDE522-B03F-12C8-C704-7191B12D032C}"/>
              </a:ext>
            </a:extLst>
          </p:cNvPr>
          <p:cNvSpPr/>
          <p:nvPr/>
        </p:nvSpPr>
        <p:spPr bwMode="auto">
          <a:xfrm>
            <a:off x="2480674" y="4029951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02" name="Rectangle 114">
            <a:extLst>
              <a:ext uri="{FF2B5EF4-FFF2-40B4-BE49-F238E27FC236}">
                <a16:creationId xmlns:a16="http://schemas.microsoft.com/office/drawing/2014/main" id="{8EAF3C16-5ECC-C7F9-549C-DCBA8BEA1B6E}"/>
              </a:ext>
            </a:extLst>
          </p:cNvPr>
          <p:cNvSpPr/>
          <p:nvPr/>
        </p:nvSpPr>
        <p:spPr bwMode="auto">
          <a:xfrm>
            <a:off x="3773992" y="41286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703" name="Rectangle 115">
            <a:extLst>
              <a:ext uri="{FF2B5EF4-FFF2-40B4-BE49-F238E27FC236}">
                <a16:creationId xmlns:a16="http://schemas.microsoft.com/office/drawing/2014/main" id="{CF6E2397-C837-3646-D4CE-107B3DD27361}"/>
              </a:ext>
            </a:extLst>
          </p:cNvPr>
          <p:cNvSpPr/>
          <p:nvPr/>
        </p:nvSpPr>
        <p:spPr bwMode="auto">
          <a:xfrm>
            <a:off x="4009310" y="41286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704" name="Rectangle 116">
            <a:extLst>
              <a:ext uri="{FF2B5EF4-FFF2-40B4-BE49-F238E27FC236}">
                <a16:creationId xmlns:a16="http://schemas.microsoft.com/office/drawing/2014/main" id="{9F67C733-ECBF-2CE6-B502-A08D96D1C5D5}"/>
              </a:ext>
            </a:extLst>
          </p:cNvPr>
          <p:cNvSpPr/>
          <p:nvPr/>
        </p:nvSpPr>
        <p:spPr bwMode="auto">
          <a:xfrm>
            <a:off x="4234435" y="41286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705" name="Rectangle 117">
            <a:extLst>
              <a:ext uri="{FF2B5EF4-FFF2-40B4-BE49-F238E27FC236}">
                <a16:creationId xmlns:a16="http://schemas.microsoft.com/office/drawing/2014/main" id="{BA769480-1690-A383-B743-C15920A154B7}"/>
              </a:ext>
            </a:extLst>
          </p:cNvPr>
          <p:cNvSpPr/>
          <p:nvPr/>
        </p:nvSpPr>
        <p:spPr bwMode="auto">
          <a:xfrm>
            <a:off x="5461975" y="41286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706" name="Rectangle 118">
            <a:extLst>
              <a:ext uri="{FF2B5EF4-FFF2-40B4-BE49-F238E27FC236}">
                <a16:creationId xmlns:a16="http://schemas.microsoft.com/office/drawing/2014/main" id="{38B854AC-C619-640D-F9F0-E5516ED75045}"/>
              </a:ext>
            </a:extLst>
          </p:cNvPr>
          <p:cNvSpPr/>
          <p:nvPr/>
        </p:nvSpPr>
        <p:spPr bwMode="auto">
          <a:xfrm>
            <a:off x="2994856" y="4128616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707" name="Rectangle 119">
            <a:extLst>
              <a:ext uri="{FF2B5EF4-FFF2-40B4-BE49-F238E27FC236}">
                <a16:creationId xmlns:a16="http://schemas.microsoft.com/office/drawing/2014/main" id="{73E4C1C9-15F1-EBC1-738A-221D7F27757D}"/>
              </a:ext>
            </a:extLst>
          </p:cNvPr>
          <p:cNvSpPr/>
          <p:nvPr/>
        </p:nvSpPr>
        <p:spPr bwMode="auto">
          <a:xfrm>
            <a:off x="2589996" y="41286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708" name="Rectangle 120">
            <a:extLst>
              <a:ext uri="{FF2B5EF4-FFF2-40B4-BE49-F238E27FC236}">
                <a16:creationId xmlns:a16="http://schemas.microsoft.com/office/drawing/2014/main" id="{216C072F-7E98-2E1F-0ECB-3317E85BDEFC}"/>
              </a:ext>
            </a:extLst>
          </p:cNvPr>
          <p:cNvSpPr/>
          <p:nvPr/>
        </p:nvSpPr>
        <p:spPr bwMode="auto">
          <a:xfrm>
            <a:off x="4470377" y="41286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709" name="Rectangle 121">
            <a:extLst>
              <a:ext uri="{FF2B5EF4-FFF2-40B4-BE49-F238E27FC236}">
                <a16:creationId xmlns:a16="http://schemas.microsoft.com/office/drawing/2014/main" id="{EB50AB19-D735-750A-6979-6B584420BE0E}"/>
              </a:ext>
            </a:extLst>
          </p:cNvPr>
          <p:cNvSpPr/>
          <p:nvPr/>
        </p:nvSpPr>
        <p:spPr bwMode="auto">
          <a:xfrm>
            <a:off x="5210605" y="41286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710" name="Rectangle 122">
            <a:extLst>
              <a:ext uri="{FF2B5EF4-FFF2-40B4-BE49-F238E27FC236}">
                <a16:creationId xmlns:a16="http://schemas.microsoft.com/office/drawing/2014/main" id="{AD0D4759-F2E0-E647-FEC8-43AC8DF7B41D}"/>
              </a:ext>
            </a:extLst>
          </p:cNvPr>
          <p:cNvSpPr/>
          <p:nvPr/>
        </p:nvSpPr>
        <p:spPr bwMode="auto">
          <a:xfrm>
            <a:off x="4958612" y="41286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711" name="Rectangle 123">
            <a:extLst>
              <a:ext uri="{FF2B5EF4-FFF2-40B4-BE49-F238E27FC236}">
                <a16:creationId xmlns:a16="http://schemas.microsoft.com/office/drawing/2014/main" id="{C2A6723F-6F25-CDAE-9553-16DB03286DE1}"/>
              </a:ext>
            </a:extLst>
          </p:cNvPr>
          <p:cNvSpPr/>
          <p:nvPr/>
        </p:nvSpPr>
        <p:spPr bwMode="auto">
          <a:xfrm>
            <a:off x="4706618" y="41286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712" name="Rectangle 102">
            <a:extLst>
              <a:ext uri="{FF2B5EF4-FFF2-40B4-BE49-F238E27FC236}">
                <a16:creationId xmlns:a16="http://schemas.microsoft.com/office/drawing/2014/main" id="{C1A5FC0A-B42D-231B-13FD-182C13E62464}"/>
              </a:ext>
            </a:extLst>
          </p:cNvPr>
          <p:cNvSpPr/>
          <p:nvPr/>
        </p:nvSpPr>
        <p:spPr bwMode="auto">
          <a:xfrm>
            <a:off x="5955002" y="4033194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13" name="Rectangle 103">
            <a:extLst>
              <a:ext uri="{FF2B5EF4-FFF2-40B4-BE49-F238E27FC236}">
                <a16:creationId xmlns:a16="http://schemas.microsoft.com/office/drawing/2014/main" id="{2424EDD4-2D72-8BC5-99E4-E6DF083D5D08}"/>
              </a:ext>
            </a:extLst>
          </p:cNvPr>
          <p:cNvSpPr/>
          <p:nvPr/>
        </p:nvSpPr>
        <p:spPr bwMode="auto">
          <a:xfrm>
            <a:off x="7248320" y="41318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714" name="Rectangle 104">
            <a:extLst>
              <a:ext uri="{FF2B5EF4-FFF2-40B4-BE49-F238E27FC236}">
                <a16:creationId xmlns:a16="http://schemas.microsoft.com/office/drawing/2014/main" id="{DA958490-17B8-C9DD-E708-E54394F6D9C8}"/>
              </a:ext>
            </a:extLst>
          </p:cNvPr>
          <p:cNvSpPr/>
          <p:nvPr/>
        </p:nvSpPr>
        <p:spPr bwMode="auto">
          <a:xfrm>
            <a:off x="7483638" y="41318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715" name="Rectangle 105">
            <a:extLst>
              <a:ext uri="{FF2B5EF4-FFF2-40B4-BE49-F238E27FC236}">
                <a16:creationId xmlns:a16="http://schemas.microsoft.com/office/drawing/2014/main" id="{9CF047E4-7C77-5FEB-D421-9D24D1384B97}"/>
              </a:ext>
            </a:extLst>
          </p:cNvPr>
          <p:cNvSpPr/>
          <p:nvPr/>
        </p:nvSpPr>
        <p:spPr bwMode="auto">
          <a:xfrm>
            <a:off x="7708763" y="41318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716" name="Rectangle 106">
            <a:extLst>
              <a:ext uri="{FF2B5EF4-FFF2-40B4-BE49-F238E27FC236}">
                <a16:creationId xmlns:a16="http://schemas.microsoft.com/office/drawing/2014/main" id="{575FEA4B-A009-58ED-1B86-2A4BA5587B40}"/>
              </a:ext>
            </a:extLst>
          </p:cNvPr>
          <p:cNvSpPr/>
          <p:nvPr/>
        </p:nvSpPr>
        <p:spPr bwMode="auto">
          <a:xfrm>
            <a:off x="8936303" y="41318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717" name="Rectangle 107">
            <a:extLst>
              <a:ext uri="{FF2B5EF4-FFF2-40B4-BE49-F238E27FC236}">
                <a16:creationId xmlns:a16="http://schemas.microsoft.com/office/drawing/2014/main" id="{2FBF75D3-E71C-4155-5DCA-8F807004A835}"/>
              </a:ext>
            </a:extLst>
          </p:cNvPr>
          <p:cNvSpPr/>
          <p:nvPr/>
        </p:nvSpPr>
        <p:spPr bwMode="auto">
          <a:xfrm>
            <a:off x="6469184" y="4131859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718" name="Rectangle 108">
            <a:extLst>
              <a:ext uri="{FF2B5EF4-FFF2-40B4-BE49-F238E27FC236}">
                <a16:creationId xmlns:a16="http://schemas.microsoft.com/office/drawing/2014/main" id="{64762BFF-1FD8-B473-0C15-BA8942CDB71F}"/>
              </a:ext>
            </a:extLst>
          </p:cNvPr>
          <p:cNvSpPr/>
          <p:nvPr/>
        </p:nvSpPr>
        <p:spPr bwMode="auto">
          <a:xfrm>
            <a:off x="6064324" y="41318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719" name="Rectangle 109">
            <a:extLst>
              <a:ext uri="{FF2B5EF4-FFF2-40B4-BE49-F238E27FC236}">
                <a16:creationId xmlns:a16="http://schemas.microsoft.com/office/drawing/2014/main" id="{F3B4C39D-A878-1602-F0CC-10D48F98F2F6}"/>
              </a:ext>
            </a:extLst>
          </p:cNvPr>
          <p:cNvSpPr/>
          <p:nvPr/>
        </p:nvSpPr>
        <p:spPr bwMode="auto">
          <a:xfrm>
            <a:off x="7944705" y="41318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720" name="Rectangle 110">
            <a:extLst>
              <a:ext uri="{FF2B5EF4-FFF2-40B4-BE49-F238E27FC236}">
                <a16:creationId xmlns:a16="http://schemas.microsoft.com/office/drawing/2014/main" id="{21CA85BD-02BB-867B-BB37-F443E7047EF5}"/>
              </a:ext>
            </a:extLst>
          </p:cNvPr>
          <p:cNvSpPr/>
          <p:nvPr/>
        </p:nvSpPr>
        <p:spPr bwMode="auto">
          <a:xfrm>
            <a:off x="8684933" y="41318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721" name="Rectangle 111">
            <a:extLst>
              <a:ext uri="{FF2B5EF4-FFF2-40B4-BE49-F238E27FC236}">
                <a16:creationId xmlns:a16="http://schemas.microsoft.com/office/drawing/2014/main" id="{16E24980-DB28-9DF0-2662-40F4183D7FDA}"/>
              </a:ext>
            </a:extLst>
          </p:cNvPr>
          <p:cNvSpPr/>
          <p:nvPr/>
        </p:nvSpPr>
        <p:spPr bwMode="auto">
          <a:xfrm>
            <a:off x="8432940" y="41318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722" name="Rectangle 112">
            <a:extLst>
              <a:ext uri="{FF2B5EF4-FFF2-40B4-BE49-F238E27FC236}">
                <a16:creationId xmlns:a16="http://schemas.microsoft.com/office/drawing/2014/main" id="{70BD8BF9-132A-B50F-5207-23425EDE3081}"/>
              </a:ext>
            </a:extLst>
          </p:cNvPr>
          <p:cNvSpPr/>
          <p:nvPr/>
        </p:nvSpPr>
        <p:spPr bwMode="auto">
          <a:xfrm>
            <a:off x="8180946" y="41318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723" name="Rectangle 136">
            <a:extLst>
              <a:ext uri="{FF2B5EF4-FFF2-40B4-BE49-F238E27FC236}">
                <a16:creationId xmlns:a16="http://schemas.microsoft.com/office/drawing/2014/main" id="{55D782D8-4B41-CA04-E942-B8B557CB99AE}"/>
              </a:ext>
            </a:extLst>
          </p:cNvPr>
          <p:cNvSpPr/>
          <p:nvPr/>
        </p:nvSpPr>
        <p:spPr bwMode="auto">
          <a:xfrm>
            <a:off x="2331267" y="4639548"/>
            <a:ext cx="7086600" cy="612843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24" name="Rectangle 190">
            <a:extLst>
              <a:ext uri="{FF2B5EF4-FFF2-40B4-BE49-F238E27FC236}">
                <a16:creationId xmlns:a16="http://schemas.microsoft.com/office/drawing/2014/main" id="{1B9E74B4-2EA7-C629-F8D9-E349148ECF9E}"/>
              </a:ext>
            </a:extLst>
          </p:cNvPr>
          <p:cNvSpPr/>
          <p:nvPr/>
        </p:nvSpPr>
        <p:spPr bwMode="auto">
          <a:xfrm>
            <a:off x="2480674" y="4715751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25" name="Rectangle 191">
            <a:extLst>
              <a:ext uri="{FF2B5EF4-FFF2-40B4-BE49-F238E27FC236}">
                <a16:creationId xmlns:a16="http://schemas.microsoft.com/office/drawing/2014/main" id="{BE6DBFD7-74DA-B97E-4BCF-6BB06BE98C89}"/>
              </a:ext>
            </a:extLst>
          </p:cNvPr>
          <p:cNvSpPr/>
          <p:nvPr/>
        </p:nvSpPr>
        <p:spPr bwMode="auto">
          <a:xfrm>
            <a:off x="3773992" y="48144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726" name="Rectangle 192">
            <a:extLst>
              <a:ext uri="{FF2B5EF4-FFF2-40B4-BE49-F238E27FC236}">
                <a16:creationId xmlns:a16="http://schemas.microsoft.com/office/drawing/2014/main" id="{917CAE4F-0A01-46F4-9F8F-71465150F2A9}"/>
              </a:ext>
            </a:extLst>
          </p:cNvPr>
          <p:cNvSpPr/>
          <p:nvPr/>
        </p:nvSpPr>
        <p:spPr bwMode="auto">
          <a:xfrm>
            <a:off x="4009310" y="48144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727" name="Rectangle 193">
            <a:extLst>
              <a:ext uri="{FF2B5EF4-FFF2-40B4-BE49-F238E27FC236}">
                <a16:creationId xmlns:a16="http://schemas.microsoft.com/office/drawing/2014/main" id="{F8FFF8E8-F401-3483-D78C-D643B823898C}"/>
              </a:ext>
            </a:extLst>
          </p:cNvPr>
          <p:cNvSpPr/>
          <p:nvPr/>
        </p:nvSpPr>
        <p:spPr bwMode="auto">
          <a:xfrm>
            <a:off x="4234435" y="48144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728" name="Rectangle 194">
            <a:extLst>
              <a:ext uri="{FF2B5EF4-FFF2-40B4-BE49-F238E27FC236}">
                <a16:creationId xmlns:a16="http://schemas.microsoft.com/office/drawing/2014/main" id="{40EFF599-253D-27EA-C2B6-02DD6A02F846}"/>
              </a:ext>
            </a:extLst>
          </p:cNvPr>
          <p:cNvSpPr/>
          <p:nvPr/>
        </p:nvSpPr>
        <p:spPr bwMode="auto">
          <a:xfrm>
            <a:off x="5461975" y="48144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729" name="Rectangle 195">
            <a:extLst>
              <a:ext uri="{FF2B5EF4-FFF2-40B4-BE49-F238E27FC236}">
                <a16:creationId xmlns:a16="http://schemas.microsoft.com/office/drawing/2014/main" id="{FE4984E2-03FF-A8FD-14BE-6AD3959D2834}"/>
              </a:ext>
            </a:extLst>
          </p:cNvPr>
          <p:cNvSpPr/>
          <p:nvPr/>
        </p:nvSpPr>
        <p:spPr bwMode="auto">
          <a:xfrm>
            <a:off x="2994856" y="4814416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730" name="Rectangle 196">
            <a:extLst>
              <a:ext uri="{FF2B5EF4-FFF2-40B4-BE49-F238E27FC236}">
                <a16:creationId xmlns:a16="http://schemas.microsoft.com/office/drawing/2014/main" id="{566BD3D9-26F7-2BCB-DB3A-F0FEFB5B8548}"/>
              </a:ext>
            </a:extLst>
          </p:cNvPr>
          <p:cNvSpPr/>
          <p:nvPr/>
        </p:nvSpPr>
        <p:spPr bwMode="auto">
          <a:xfrm>
            <a:off x="2589996" y="48144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731" name="Rectangle 197">
            <a:extLst>
              <a:ext uri="{FF2B5EF4-FFF2-40B4-BE49-F238E27FC236}">
                <a16:creationId xmlns:a16="http://schemas.microsoft.com/office/drawing/2014/main" id="{C0281C7E-D339-E6A5-5645-BD7EF642B178}"/>
              </a:ext>
            </a:extLst>
          </p:cNvPr>
          <p:cNvSpPr/>
          <p:nvPr/>
        </p:nvSpPr>
        <p:spPr bwMode="auto">
          <a:xfrm>
            <a:off x="4470377" y="48144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732" name="Rectangle 198">
            <a:extLst>
              <a:ext uri="{FF2B5EF4-FFF2-40B4-BE49-F238E27FC236}">
                <a16:creationId xmlns:a16="http://schemas.microsoft.com/office/drawing/2014/main" id="{8201B213-DF80-325D-6F0F-CACB18BDD6A9}"/>
              </a:ext>
            </a:extLst>
          </p:cNvPr>
          <p:cNvSpPr/>
          <p:nvPr/>
        </p:nvSpPr>
        <p:spPr bwMode="auto">
          <a:xfrm>
            <a:off x="5210605" y="48144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733" name="Rectangle 199">
            <a:extLst>
              <a:ext uri="{FF2B5EF4-FFF2-40B4-BE49-F238E27FC236}">
                <a16:creationId xmlns:a16="http://schemas.microsoft.com/office/drawing/2014/main" id="{350C2D8A-CCBB-3682-476E-C434C6C85E90}"/>
              </a:ext>
            </a:extLst>
          </p:cNvPr>
          <p:cNvSpPr/>
          <p:nvPr/>
        </p:nvSpPr>
        <p:spPr bwMode="auto">
          <a:xfrm>
            <a:off x="4958612" y="48144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734" name="Rectangle 200">
            <a:extLst>
              <a:ext uri="{FF2B5EF4-FFF2-40B4-BE49-F238E27FC236}">
                <a16:creationId xmlns:a16="http://schemas.microsoft.com/office/drawing/2014/main" id="{2D4CFC3F-C35F-AF27-B65C-579A1EE6316E}"/>
              </a:ext>
            </a:extLst>
          </p:cNvPr>
          <p:cNvSpPr/>
          <p:nvPr/>
        </p:nvSpPr>
        <p:spPr bwMode="auto">
          <a:xfrm>
            <a:off x="4706618" y="48144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735" name="Rectangle 145">
            <a:extLst>
              <a:ext uri="{FF2B5EF4-FFF2-40B4-BE49-F238E27FC236}">
                <a16:creationId xmlns:a16="http://schemas.microsoft.com/office/drawing/2014/main" id="{6FCB8154-3092-1539-C560-BDB5126179E3}"/>
              </a:ext>
            </a:extLst>
          </p:cNvPr>
          <p:cNvSpPr/>
          <p:nvPr/>
        </p:nvSpPr>
        <p:spPr bwMode="auto">
          <a:xfrm>
            <a:off x="5955002" y="4718994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36" name="Rectangle 157">
            <a:extLst>
              <a:ext uri="{FF2B5EF4-FFF2-40B4-BE49-F238E27FC236}">
                <a16:creationId xmlns:a16="http://schemas.microsoft.com/office/drawing/2014/main" id="{947F1A34-4C7F-177E-3BA3-0B901C5115E2}"/>
              </a:ext>
            </a:extLst>
          </p:cNvPr>
          <p:cNvSpPr/>
          <p:nvPr/>
        </p:nvSpPr>
        <p:spPr bwMode="auto">
          <a:xfrm>
            <a:off x="7248320" y="48176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737" name="Rectangle 169">
            <a:extLst>
              <a:ext uri="{FF2B5EF4-FFF2-40B4-BE49-F238E27FC236}">
                <a16:creationId xmlns:a16="http://schemas.microsoft.com/office/drawing/2014/main" id="{89079344-9904-20F3-0467-98C83ACBA226}"/>
              </a:ext>
            </a:extLst>
          </p:cNvPr>
          <p:cNvSpPr/>
          <p:nvPr/>
        </p:nvSpPr>
        <p:spPr bwMode="auto">
          <a:xfrm>
            <a:off x="7483638" y="48176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738" name="Rectangle 181">
            <a:extLst>
              <a:ext uri="{FF2B5EF4-FFF2-40B4-BE49-F238E27FC236}">
                <a16:creationId xmlns:a16="http://schemas.microsoft.com/office/drawing/2014/main" id="{B9578468-0792-EA09-3205-51BC23595C87}"/>
              </a:ext>
            </a:extLst>
          </p:cNvPr>
          <p:cNvSpPr/>
          <p:nvPr/>
        </p:nvSpPr>
        <p:spPr bwMode="auto">
          <a:xfrm>
            <a:off x="7708763" y="48176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739" name="Rectangle 183">
            <a:extLst>
              <a:ext uri="{FF2B5EF4-FFF2-40B4-BE49-F238E27FC236}">
                <a16:creationId xmlns:a16="http://schemas.microsoft.com/office/drawing/2014/main" id="{7CA33278-6A9B-D069-699B-AE3C4B3E69DA}"/>
              </a:ext>
            </a:extLst>
          </p:cNvPr>
          <p:cNvSpPr/>
          <p:nvPr/>
        </p:nvSpPr>
        <p:spPr bwMode="auto">
          <a:xfrm>
            <a:off x="8936303" y="48176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740" name="Rectangle 184">
            <a:extLst>
              <a:ext uri="{FF2B5EF4-FFF2-40B4-BE49-F238E27FC236}">
                <a16:creationId xmlns:a16="http://schemas.microsoft.com/office/drawing/2014/main" id="{FE711D7D-080B-139B-3CA8-AC5D011E294F}"/>
              </a:ext>
            </a:extLst>
          </p:cNvPr>
          <p:cNvSpPr/>
          <p:nvPr/>
        </p:nvSpPr>
        <p:spPr bwMode="auto">
          <a:xfrm>
            <a:off x="6469184" y="4817659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741" name="Rectangle 185">
            <a:extLst>
              <a:ext uri="{FF2B5EF4-FFF2-40B4-BE49-F238E27FC236}">
                <a16:creationId xmlns:a16="http://schemas.microsoft.com/office/drawing/2014/main" id="{3FBEDAB8-67E8-7951-74FD-300C82AF6241}"/>
              </a:ext>
            </a:extLst>
          </p:cNvPr>
          <p:cNvSpPr/>
          <p:nvPr/>
        </p:nvSpPr>
        <p:spPr bwMode="auto">
          <a:xfrm>
            <a:off x="6064324" y="48176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742" name="Rectangle 186">
            <a:extLst>
              <a:ext uri="{FF2B5EF4-FFF2-40B4-BE49-F238E27FC236}">
                <a16:creationId xmlns:a16="http://schemas.microsoft.com/office/drawing/2014/main" id="{CCBE51CE-4451-56B6-41BE-D31A119D7D82}"/>
              </a:ext>
            </a:extLst>
          </p:cNvPr>
          <p:cNvSpPr/>
          <p:nvPr/>
        </p:nvSpPr>
        <p:spPr bwMode="auto">
          <a:xfrm>
            <a:off x="7944705" y="4817659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743" name="Rectangle 187">
            <a:extLst>
              <a:ext uri="{FF2B5EF4-FFF2-40B4-BE49-F238E27FC236}">
                <a16:creationId xmlns:a16="http://schemas.microsoft.com/office/drawing/2014/main" id="{70A50A3C-53B3-EC52-20B8-CEA3BB881DAF}"/>
              </a:ext>
            </a:extLst>
          </p:cNvPr>
          <p:cNvSpPr/>
          <p:nvPr/>
        </p:nvSpPr>
        <p:spPr bwMode="auto">
          <a:xfrm>
            <a:off x="8684933" y="48176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744" name="Rectangle 188">
            <a:extLst>
              <a:ext uri="{FF2B5EF4-FFF2-40B4-BE49-F238E27FC236}">
                <a16:creationId xmlns:a16="http://schemas.microsoft.com/office/drawing/2014/main" id="{2FAEF340-E941-E07F-CF8A-89D4B85401E7}"/>
              </a:ext>
            </a:extLst>
          </p:cNvPr>
          <p:cNvSpPr/>
          <p:nvPr/>
        </p:nvSpPr>
        <p:spPr bwMode="auto">
          <a:xfrm>
            <a:off x="8432940" y="48176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745" name="Rectangle 189">
            <a:extLst>
              <a:ext uri="{FF2B5EF4-FFF2-40B4-BE49-F238E27FC236}">
                <a16:creationId xmlns:a16="http://schemas.microsoft.com/office/drawing/2014/main" id="{727342CF-4981-C749-E887-A5A0F392575E}"/>
              </a:ext>
            </a:extLst>
          </p:cNvPr>
          <p:cNvSpPr/>
          <p:nvPr/>
        </p:nvSpPr>
        <p:spPr bwMode="auto">
          <a:xfrm>
            <a:off x="8180946" y="4817659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746" name="Rectangle 204">
            <a:extLst>
              <a:ext uri="{FF2B5EF4-FFF2-40B4-BE49-F238E27FC236}">
                <a16:creationId xmlns:a16="http://schemas.microsoft.com/office/drawing/2014/main" id="{4EEFF827-C773-A60E-3245-2A371F9A77B3}"/>
              </a:ext>
            </a:extLst>
          </p:cNvPr>
          <p:cNvSpPr/>
          <p:nvPr/>
        </p:nvSpPr>
        <p:spPr bwMode="auto">
          <a:xfrm>
            <a:off x="2331267" y="5855505"/>
            <a:ext cx="7086600" cy="612843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47" name="Rectangle 218">
            <a:extLst>
              <a:ext uri="{FF2B5EF4-FFF2-40B4-BE49-F238E27FC236}">
                <a16:creationId xmlns:a16="http://schemas.microsoft.com/office/drawing/2014/main" id="{7339CCD4-4FEA-FCB4-9925-09D4E6EDE8A9}"/>
              </a:ext>
            </a:extLst>
          </p:cNvPr>
          <p:cNvSpPr/>
          <p:nvPr/>
        </p:nvSpPr>
        <p:spPr bwMode="auto">
          <a:xfrm>
            <a:off x="2480674" y="5931708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48" name="Rectangle 219">
            <a:extLst>
              <a:ext uri="{FF2B5EF4-FFF2-40B4-BE49-F238E27FC236}">
                <a16:creationId xmlns:a16="http://schemas.microsoft.com/office/drawing/2014/main" id="{B6791134-3989-FDC7-2B36-F593C40146B6}"/>
              </a:ext>
            </a:extLst>
          </p:cNvPr>
          <p:cNvSpPr/>
          <p:nvPr/>
        </p:nvSpPr>
        <p:spPr bwMode="auto">
          <a:xfrm>
            <a:off x="3773992" y="6030373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749" name="Rectangle 220">
            <a:extLst>
              <a:ext uri="{FF2B5EF4-FFF2-40B4-BE49-F238E27FC236}">
                <a16:creationId xmlns:a16="http://schemas.microsoft.com/office/drawing/2014/main" id="{D3F21F8B-8B6E-A014-A484-FE765B3C900B}"/>
              </a:ext>
            </a:extLst>
          </p:cNvPr>
          <p:cNvSpPr/>
          <p:nvPr/>
        </p:nvSpPr>
        <p:spPr bwMode="auto">
          <a:xfrm>
            <a:off x="4009310" y="6030373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750" name="Rectangle 221">
            <a:extLst>
              <a:ext uri="{FF2B5EF4-FFF2-40B4-BE49-F238E27FC236}">
                <a16:creationId xmlns:a16="http://schemas.microsoft.com/office/drawing/2014/main" id="{0C788B1F-9D15-E550-8664-CDFEE1615AF2}"/>
              </a:ext>
            </a:extLst>
          </p:cNvPr>
          <p:cNvSpPr/>
          <p:nvPr/>
        </p:nvSpPr>
        <p:spPr bwMode="auto">
          <a:xfrm>
            <a:off x="4234435" y="6030373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751" name="Rectangle 222">
            <a:extLst>
              <a:ext uri="{FF2B5EF4-FFF2-40B4-BE49-F238E27FC236}">
                <a16:creationId xmlns:a16="http://schemas.microsoft.com/office/drawing/2014/main" id="{FE898D92-B17B-5491-9D8C-DB9DDA174E3A}"/>
              </a:ext>
            </a:extLst>
          </p:cNvPr>
          <p:cNvSpPr/>
          <p:nvPr/>
        </p:nvSpPr>
        <p:spPr bwMode="auto">
          <a:xfrm>
            <a:off x="5461975" y="6030373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752" name="Rectangle 223">
            <a:extLst>
              <a:ext uri="{FF2B5EF4-FFF2-40B4-BE49-F238E27FC236}">
                <a16:creationId xmlns:a16="http://schemas.microsoft.com/office/drawing/2014/main" id="{761836CF-B422-EC0C-9E3E-4BA91C73B7BB}"/>
              </a:ext>
            </a:extLst>
          </p:cNvPr>
          <p:cNvSpPr/>
          <p:nvPr/>
        </p:nvSpPr>
        <p:spPr bwMode="auto">
          <a:xfrm>
            <a:off x="2994856" y="6030373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753" name="Rectangle 224">
            <a:extLst>
              <a:ext uri="{FF2B5EF4-FFF2-40B4-BE49-F238E27FC236}">
                <a16:creationId xmlns:a16="http://schemas.microsoft.com/office/drawing/2014/main" id="{0E26DE16-B39C-4E3E-3754-CD4D4CC8FB3D}"/>
              </a:ext>
            </a:extLst>
          </p:cNvPr>
          <p:cNvSpPr/>
          <p:nvPr/>
        </p:nvSpPr>
        <p:spPr bwMode="auto">
          <a:xfrm>
            <a:off x="2589996" y="6030373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754" name="Rectangle 225">
            <a:extLst>
              <a:ext uri="{FF2B5EF4-FFF2-40B4-BE49-F238E27FC236}">
                <a16:creationId xmlns:a16="http://schemas.microsoft.com/office/drawing/2014/main" id="{DC49F18C-0462-514D-EEA0-BBA651718080}"/>
              </a:ext>
            </a:extLst>
          </p:cNvPr>
          <p:cNvSpPr/>
          <p:nvPr/>
        </p:nvSpPr>
        <p:spPr bwMode="auto">
          <a:xfrm>
            <a:off x="4470377" y="6030373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755" name="Rectangle 226">
            <a:extLst>
              <a:ext uri="{FF2B5EF4-FFF2-40B4-BE49-F238E27FC236}">
                <a16:creationId xmlns:a16="http://schemas.microsoft.com/office/drawing/2014/main" id="{CE7BC6C8-AD03-403D-783A-B281DC3784D6}"/>
              </a:ext>
            </a:extLst>
          </p:cNvPr>
          <p:cNvSpPr/>
          <p:nvPr/>
        </p:nvSpPr>
        <p:spPr bwMode="auto">
          <a:xfrm>
            <a:off x="5210605" y="6030373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756" name="Rectangle 227">
            <a:extLst>
              <a:ext uri="{FF2B5EF4-FFF2-40B4-BE49-F238E27FC236}">
                <a16:creationId xmlns:a16="http://schemas.microsoft.com/office/drawing/2014/main" id="{47422846-9560-00BD-E437-265FF5B769EE}"/>
              </a:ext>
            </a:extLst>
          </p:cNvPr>
          <p:cNvSpPr/>
          <p:nvPr/>
        </p:nvSpPr>
        <p:spPr bwMode="auto">
          <a:xfrm>
            <a:off x="4958612" y="6030373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757" name="Rectangle 228">
            <a:extLst>
              <a:ext uri="{FF2B5EF4-FFF2-40B4-BE49-F238E27FC236}">
                <a16:creationId xmlns:a16="http://schemas.microsoft.com/office/drawing/2014/main" id="{B1C8CD33-1064-3846-0295-F246297A4C51}"/>
              </a:ext>
            </a:extLst>
          </p:cNvPr>
          <p:cNvSpPr/>
          <p:nvPr/>
        </p:nvSpPr>
        <p:spPr bwMode="auto">
          <a:xfrm>
            <a:off x="4706618" y="6030373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B33F5CF0-AFC2-374E-A595-6A55584F56EF}"/>
              </a:ext>
            </a:extLst>
          </p:cNvPr>
          <p:cNvSpPr/>
          <p:nvPr/>
        </p:nvSpPr>
        <p:spPr bwMode="auto">
          <a:xfrm>
            <a:off x="5955002" y="5934951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AE025CDC-1CE7-3A67-26DF-C83B6DC07417}"/>
              </a:ext>
            </a:extLst>
          </p:cNvPr>
          <p:cNvSpPr/>
          <p:nvPr/>
        </p:nvSpPr>
        <p:spPr bwMode="auto">
          <a:xfrm>
            <a:off x="7248320" y="60336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2913165B-247F-23DD-12A4-A7DF5D3DB31E}"/>
              </a:ext>
            </a:extLst>
          </p:cNvPr>
          <p:cNvSpPr/>
          <p:nvPr/>
        </p:nvSpPr>
        <p:spPr bwMode="auto">
          <a:xfrm>
            <a:off x="7483638" y="60336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79EF869F-D52F-FC6B-62B1-62740F6822BE}"/>
              </a:ext>
            </a:extLst>
          </p:cNvPr>
          <p:cNvSpPr/>
          <p:nvPr/>
        </p:nvSpPr>
        <p:spPr bwMode="auto">
          <a:xfrm>
            <a:off x="7708763" y="60336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4072A12E-F5FF-9581-AE4B-726387C38186}"/>
              </a:ext>
            </a:extLst>
          </p:cNvPr>
          <p:cNvSpPr/>
          <p:nvPr/>
        </p:nvSpPr>
        <p:spPr bwMode="auto">
          <a:xfrm>
            <a:off x="8936303" y="60336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41926E55-C2BB-C74A-B175-CFC33627554C}"/>
              </a:ext>
            </a:extLst>
          </p:cNvPr>
          <p:cNvSpPr/>
          <p:nvPr/>
        </p:nvSpPr>
        <p:spPr bwMode="auto">
          <a:xfrm>
            <a:off x="6469184" y="6033616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CF2CDE77-68B9-CBF4-B213-B5AAA94110DD}"/>
              </a:ext>
            </a:extLst>
          </p:cNvPr>
          <p:cNvSpPr/>
          <p:nvPr/>
        </p:nvSpPr>
        <p:spPr bwMode="auto">
          <a:xfrm>
            <a:off x="6064324" y="60336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751FCA56-4B78-F026-2AAB-B9D139A90AA0}"/>
              </a:ext>
            </a:extLst>
          </p:cNvPr>
          <p:cNvSpPr/>
          <p:nvPr/>
        </p:nvSpPr>
        <p:spPr bwMode="auto">
          <a:xfrm>
            <a:off x="7944705" y="6033616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4B0A8482-7F8E-05EC-F8CB-72F50B71CE80}"/>
              </a:ext>
            </a:extLst>
          </p:cNvPr>
          <p:cNvSpPr/>
          <p:nvPr/>
        </p:nvSpPr>
        <p:spPr bwMode="auto">
          <a:xfrm>
            <a:off x="8684933" y="60336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922255AB-F2DB-F6D1-CFD8-0075BB9A7C49}"/>
              </a:ext>
            </a:extLst>
          </p:cNvPr>
          <p:cNvSpPr/>
          <p:nvPr/>
        </p:nvSpPr>
        <p:spPr bwMode="auto">
          <a:xfrm>
            <a:off x="8432940" y="60336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CEBF53A9-A820-ACA4-3640-7910AA36C677}"/>
              </a:ext>
            </a:extLst>
          </p:cNvPr>
          <p:cNvSpPr/>
          <p:nvPr/>
        </p:nvSpPr>
        <p:spPr bwMode="auto">
          <a:xfrm>
            <a:off x="8180946" y="6033616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cxnSp>
        <p:nvCxnSpPr>
          <p:cNvPr id="769" name="Shape 230">
            <a:extLst>
              <a:ext uri="{FF2B5EF4-FFF2-40B4-BE49-F238E27FC236}">
                <a16:creationId xmlns:a16="http://schemas.microsoft.com/office/drawing/2014/main" id="{F3FB39E9-54E3-9190-EFB6-C6484C976B6A}"/>
              </a:ext>
            </a:extLst>
          </p:cNvPr>
          <p:cNvCxnSpPr>
            <a:cxnSpLocks/>
            <a:endCxn id="700" idx="3"/>
          </p:cNvCxnSpPr>
          <p:nvPr/>
        </p:nvCxnSpPr>
        <p:spPr bwMode="auto">
          <a:xfrm rot="5400000">
            <a:off x="8928195" y="3376619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0" name="AutoShape 16">
            <a:extLst>
              <a:ext uri="{FF2B5EF4-FFF2-40B4-BE49-F238E27FC236}">
                <a16:creationId xmlns:a16="http://schemas.microsoft.com/office/drawing/2014/main" id="{499B8F30-4B5D-F96B-5185-F17D753C8068}"/>
              </a:ext>
            </a:extLst>
          </p:cNvPr>
          <p:cNvSpPr>
            <a:spLocks/>
          </p:cNvSpPr>
          <p:nvPr/>
        </p:nvSpPr>
        <p:spPr bwMode="auto">
          <a:xfrm rot="5400000">
            <a:off x="5768284" y="-404039"/>
            <a:ext cx="228601" cy="7062996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71" name="AutoShape 16">
            <a:extLst>
              <a:ext uri="{FF2B5EF4-FFF2-40B4-BE49-F238E27FC236}">
                <a16:creationId xmlns:a16="http://schemas.microsoft.com/office/drawing/2014/main" id="{224C895E-93B1-6FA6-B5D6-E1F12C51ACB4}"/>
              </a:ext>
            </a:extLst>
          </p:cNvPr>
          <p:cNvSpPr>
            <a:spLocks/>
          </p:cNvSpPr>
          <p:nvPr/>
        </p:nvSpPr>
        <p:spPr bwMode="auto">
          <a:xfrm>
            <a:off x="2020239" y="3314789"/>
            <a:ext cx="228600" cy="3153559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72" name="TextBox 133">
            <a:extLst>
              <a:ext uri="{FF2B5EF4-FFF2-40B4-BE49-F238E27FC236}">
                <a16:creationId xmlns:a16="http://schemas.microsoft.com/office/drawing/2014/main" id="{E41D9C15-00B0-2508-3848-8269478172DC}"/>
              </a:ext>
            </a:extLst>
          </p:cNvPr>
          <p:cNvSpPr txBox="1"/>
          <p:nvPr/>
        </p:nvSpPr>
        <p:spPr>
          <a:xfrm>
            <a:off x="5617126" y="2580721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altLang="zh-CN" dirty="0">
                <a:solidFill>
                  <a:prstClr val="black"/>
                </a:solidFill>
                <a:latin typeface="+mn-ea"/>
              </a:rPr>
              <a:t>E=2</a:t>
            </a:r>
            <a:endParaRPr lang="en-US" dirty="0">
              <a:solidFill>
                <a:srgbClr val="E7E6E6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773" name="Rectangle 50">
            <a:extLst>
              <a:ext uri="{FF2B5EF4-FFF2-40B4-BE49-F238E27FC236}">
                <a16:creationId xmlns:a16="http://schemas.microsoft.com/office/drawing/2014/main" id="{F33A1302-34C2-854A-9EC9-4350F966E93B}"/>
              </a:ext>
            </a:extLst>
          </p:cNvPr>
          <p:cNvSpPr/>
          <p:nvPr/>
        </p:nvSpPr>
        <p:spPr bwMode="auto">
          <a:xfrm>
            <a:off x="8440346" y="2220451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 bits</a:t>
            </a:r>
          </a:p>
        </p:txBody>
      </p:sp>
      <p:sp>
        <p:nvSpPr>
          <p:cNvPr id="774" name="Rectangle 51">
            <a:extLst>
              <a:ext uri="{FF2B5EF4-FFF2-40B4-BE49-F238E27FC236}">
                <a16:creationId xmlns:a16="http://schemas.microsoft.com/office/drawing/2014/main" id="{4813BFDE-7234-6F06-FA44-13974891B2A5}"/>
              </a:ext>
            </a:extLst>
          </p:cNvPr>
          <p:cNvSpPr/>
          <p:nvPr/>
        </p:nvSpPr>
        <p:spPr bwMode="auto">
          <a:xfrm>
            <a:off x="9414720" y="2220159"/>
            <a:ext cx="762000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0…01</a:t>
            </a:r>
          </a:p>
        </p:txBody>
      </p:sp>
      <p:sp>
        <p:nvSpPr>
          <p:cNvPr id="775" name="Rectangle 52">
            <a:extLst>
              <a:ext uri="{FF2B5EF4-FFF2-40B4-BE49-F238E27FC236}">
                <a16:creationId xmlns:a16="http://schemas.microsoft.com/office/drawing/2014/main" id="{B31DD94F-8C3E-89DA-C721-AC1DFB825A2A}"/>
              </a:ext>
            </a:extLst>
          </p:cNvPr>
          <p:cNvSpPr/>
          <p:nvPr/>
        </p:nvSpPr>
        <p:spPr bwMode="auto">
          <a:xfrm>
            <a:off x="10176720" y="2220159"/>
            <a:ext cx="685800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100</a:t>
            </a:r>
          </a:p>
        </p:txBody>
      </p:sp>
      <p:sp>
        <p:nvSpPr>
          <p:cNvPr id="776" name="TextBox 54">
            <a:extLst>
              <a:ext uri="{FF2B5EF4-FFF2-40B4-BE49-F238E27FC236}">
                <a16:creationId xmlns:a16="http://schemas.microsoft.com/office/drawing/2014/main" id="{F024318B-D3AB-F125-A17E-137B47F0C920}"/>
              </a:ext>
            </a:extLst>
          </p:cNvPr>
          <p:cNvSpPr txBox="1"/>
          <p:nvPr/>
        </p:nvSpPr>
        <p:spPr>
          <a:xfrm>
            <a:off x="8325932" y="1812727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数据的地址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:</a:t>
            </a:r>
          </a:p>
        </p:txBody>
      </p:sp>
      <p:sp>
        <p:nvSpPr>
          <p:cNvPr id="777" name="TextBox 74">
            <a:extLst>
              <a:ext uri="{FF2B5EF4-FFF2-40B4-BE49-F238E27FC236}">
                <a16:creationId xmlns:a16="http://schemas.microsoft.com/office/drawing/2014/main" id="{63D3C121-D4D9-F5AE-28EE-A6384CA98FA2}"/>
              </a:ext>
            </a:extLst>
          </p:cNvPr>
          <p:cNvSpPr txBox="1"/>
          <p:nvPr/>
        </p:nvSpPr>
        <p:spPr>
          <a:xfrm>
            <a:off x="8551789" y="254015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行标签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78" name="TextBox 79">
            <a:extLst>
              <a:ext uri="{FF2B5EF4-FFF2-40B4-BE49-F238E27FC236}">
                <a16:creationId xmlns:a16="http://schemas.microsoft.com/office/drawing/2014/main" id="{1AA1FDAF-C9FF-EF94-D528-87FBB487BF28}"/>
              </a:ext>
            </a:extLst>
          </p:cNvPr>
          <p:cNvSpPr txBox="1"/>
          <p:nvPr/>
        </p:nvSpPr>
        <p:spPr>
          <a:xfrm>
            <a:off x="9410266" y="254869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组索引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79" name="TextBox 80">
            <a:extLst>
              <a:ext uri="{FF2B5EF4-FFF2-40B4-BE49-F238E27FC236}">
                <a16:creationId xmlns:a16="http://schemas.microsoft.com/office/drawing/2014/main" id="{395C9320-9F6D-EEE6-C462-5A26B4C0C7C7}"/>
              </a:ext>
            </a:extLst>
          </p:cNvPr>
          <p:cNvSpPr txBox="1"/>
          <p:nvPr/>
        </p:nvSpPr>
        <p:spPr>
          <a:xfrm>
            <a:off x="10119511" y="25452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偏移量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80" name="箭头: 下 2">
            <a:extLst>
              <a:ext uri="{FF2B5EF4-FFF2-40B4-BE49-F238E27FC236}">
                <a16:creationId xmlns:a16="http://schemas.microsoft.com/office/drawing/2014/main" id="{297B3D87-2423-FB67-3BB3-2FEE96795098}"/>
              </a:ext>
            </a:extLst>
          </p:cNvPr>
          <p:cNvSpPr/>
          <p:nvPr/>
        </p:nvSpPr>
        <p:spPr>
          <a:xfrm>
            <a:off x="8655773" y="1173266"/>
            <a:ext cx="696235" cy="612702"/>
          </a:xfrm>
          <a:prstGeom prst="down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74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CB27EC-BF52-0197-3F8A-CD76797BE51D}"/>
              </a:ext>
            </a:extLst>
          </p:cNvPr>
          <p:cNvSpPr/>
          <p:nvPr/>
        </p:nvSpPr>
        <p:spPr bwMode="auto">
          <a:xfrm>
            <a:off x="8628892" y="2919954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 bits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B9D626B-9B3F-FCE9-9A57-19FB20DA6233}"/>
              </a:ext>
            </a:extLst>
          </p:cNvPr>
          <p:cNvSpPr/>
          <p:nvPr/>
        </p:nvSpPr>
        <p:spPr bwMode="auto">
          <a:xfrm>
            <a:off x="9619492" y="2919954"/>
            <a:ext cx="762000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0…01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95D1B-3C1D-999D-5CD3-554B6AD9F667}"/>
              </a:ext>
            </a:extLst>
          </p:cNvPr>
          <p:cNvSpPr/>
          <p:nvPr/>
        </p:nvSpPr>
        <p:spPr bwMode="auto">
          <a:xfrm>
            <a:off x="10381491" y="2916711"/>
            <a:ext cx="627641" cy="27409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100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A108F2-AE90-BC95-F123-CEC12C1EDE55}"/>
              </a:ext>
            </a:extLst>
          </p:cNvPr>
          <p:cNvSpPr/>
          <p:nvPr/>
        </p:nvSpPr>
        <p:spPr bwMode="auto">
          <a:xfrm>
            <a:off x="2520014" y="4257603"/>
            <a:ext cx="7086600" cy="612843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F788B0D-EF8B-9311-0A0E-BB21B64981E6}"/>
              </a:ext>
            </a:extLst>
          </p:cNvPr>
          <p:cNvSpPr/>
          <p:nvPr/>
        </p:nvSpPr>
        <p:spPr bwMode="auto">
          <a:xfrm>
            <a:off x="2669421" y="4333806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CF6B47-AAEE-AFA1-D0B8-C713335FD3AB}"/>
              </a:ext>
            </a:extLst>
          </p:cNvPr>
          <p:cNvSpPr/>
          <p:nvPr/>
        </p:nvSpPr>
        <p:spPr bwMode="auto">
          <a:xfrm>
            <a:off x="3962739" y="4432471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8C5951-6C47-7F64-C0B2-BCD85CB7D96A}"/>
              </a:ext>
            </a:extLst>
          </p:cNvPr>
          <p:cNvSpPr/>
          <p:nvPr/>
        </p:nvSpPr>
        <p:spPr bwMode="auto">
          <a:xfrm>
            <a:off x="4198057" y="4432471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7A5654E-CB59-D864-A259-7C128337E21F}"/>
              </a:ext>
            </a:extLst>
          </p:cNvPr>
          <p:cNvSpPr/>
          <p:nvPr/>
        </p:nvSpPr>
        <p:spPr bwMode="auto">
          <a:xfrm>
            <a:off x="4423182" y="4432471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C517FC-07D2-7529-ADA4-C32F5B14BA5E}"/>
              </a:ext>
            </a:extLst>
          </p:cNvPr>
          <p:cNvSpPr/>
          <p:nvPr/>
        </p:nvSpPr>
        <p:spPr bwMode="auto">
          <a:xfrm>
            <a:off x="5650722" y="4432471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C7D7A0-314F-C67C-E6C6-1254BB02756C}"/>
              </a:ext>
            </a:extLst>
          </p:cNvPr>
          <p:cNvSpPr/>
          <p:nvPr/>
        </p:nvSpPr>
        <p:spPr bwMode="auto">
          <a:xfrm>
            <a:off x="3183603" y="4432471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41419F4-6B08-0683-0672-52D7E9B63A9A}"/>
              </a:ext>
            </a:extLst>
          </p:cNvPr>
          <p:cNvSpPr/>
          <p:nvPr/>
        </p:nvSpPr>
        <p:spPr bwMode="auto">
          <a:xfrm>
            <a:off x="2778743" y="4432471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6727507-6578-1E8C-5BF3-CF31B5F082B0}"/>
              </a:ext>
            </a:extLst>
          </p:cNvPr>
          <p:cNvSpPr/>
          <p:nvPr/>
        </p:nvSpPr>
        <p:spPr bwMode="auto">
          <a:xfrm>
            <a:off x="4659124" y="4432471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D2242B8-A335-FE56-6B68-E3DF1EB95865}"/>
              </a:ext>
            </a:extLst>
          </p:cNvPr>
          <p:cNvSpPr/>
          <p:nvPr/>
        </p:nvSpPr>
        <p:spPr bwMode="auto">
          <a:xfrm>
            <a:off x="5399352" y="4432471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AA9803-ECB6-143B-88FB-8D1A3DAFCD7F}"/>
              </a:ext>
            </a:extLst>
          </p:cNvPr>
          <p:cNvSpPr/>
          <p:nvPr/>
        </p:nvSpPr>
        <p:spPr bwMode="auto">
          <a:xfrm>
            <a:off x="5147359" y="4432471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A3F2B3-26C1-4A4D-FE39-DC81449F8427}"/>
              </a:ext>
            </a:extLst>
          </p:cNvPr>
          <p:cNvSpPr/>
          <p:nvPr/>
        </p:nvSpPr>
        <p:spPr bwMode="auto">
          <a:xfrm>
            <a:off x="4895365" y="4432471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7C66B99D-60E9-EAAC-D608-BFCA4A7DB12B}"/>
              </a:ext>
            </a:extLst>
          </p:cNvPr>
          <p:cNvSpPr/>
          <p:nvPr/>
        </p:nvSpPr>
        <p:spPr bwMode="auto">
          <a:xfrm>
            <a:off x="6143749" y="4337049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6A9A4532-ED63-9EC5-1DDF-5CABD9CAE23E}"/>
              </a:ext>
            </a:extLst>
          </p:cNvPr>
          <p:cNvSpPr/>
          <p:nvPr/>
        </p:nvSpPr>
        <p:spPr bwMode="auto">
          <a:xfrm>
            <a:off x="7437067" y="4435714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6BA64790-CB24-99BF-F86E-365C7978FECF}"/>
              </a:ext>
            </a:extLst>
          </p:cNvPr>
          <p:cNvSpPr/>
          <p:nvPr/>
        </p:nvSpPr>
        <p:spPr bwMode="auto">
          <a:xfrm>
            <a:off x="7672385" y="4435714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50233421-F448-5844-238D-B6ECDA559AF3}"/>
              </a:ext>
            </a:extLst>
          </p:cNvPr>
          <p:cNvSpPr/>
          <p:nvPr/>
        </p:nvSpPr>
        <p:spPr bwMode="auto">
          <a:xfrm>
            <a:off x="7897510" y="4435714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9227C140-A9A9-0B74-6F7E-7329BCB0C419}"/>
              </a:ext>
            </a:extLst>
          </p:cNvPr>
          <p:cNvSpPr/>
          <p:nvPr/>
        </p:nvSpPr>
        <p:spPr bwMode="auto">
          <a:xfrm>
            <a:off x="9125050" y="4435714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20E53196-B659-798D-9CD1-6621E41CA4E4}"/>
              </a:ext>
            </a:extLst>
          </p:cNvPr>
          <p:cNvSpPr/>
          <p:nvPr/>
        </p:nvSpPr>
        <p:spPr bwMode="auto">
          <a:xfrm>
            <a:off x="6657931" y="4435714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9A69FEA5-05D3-86FC-7D74-BE7B1C05935B}"/>
              </a:ext>
            </a:extLst>
          </p:cNvPr>
          <p:cNvSpPr/>
          <p:nvPr/>
        </p:nvSpPr>
        <p:spPr bwMode="auto">
          <a:xfrm>
            <a:off x="6253071" y="4435714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A4737831-39B2-BC3B-2AC7-3300D7E606FF}"/>
              </a:ext>
            </a:extLst>
          </p:cNvPr>
          <p:cNvSpPr/>
          <p:nvPr/>
        </p:nvSpPr>
        <p:spPr bwMode="auto">
          <a:xfrm>
            <a:off x="8133452" y="4435714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B33BF994-145D-7DDB-B017-537DAD0574DE}"/>
              </a:ext>
            </a:extLst>
          </p:cNvPr>
          <p:cNvSpPr/>
          <p:nvPr/>
        </p:nvSpPr>
        <p:spPr bwMode="auto">
          <a:xfrm>
            <a:off x="8873680" y="4435714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E06A73D8-3EFB-E626-D07A-E92834A886CA}"/>
              </a:ext>
            </a:extLst>
          </p:cNvPr>
          <p:cNvSpPr/>
          <p:nvPr/>
        </p:nvSpPr>
        <p:spPr bwMode="auto">
          <a:xfrm>
            <a:off x="8621687" y="4435714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C74BD005-B264-1AE6-AC6B-B17F72DCAECE}"/>
              </a:ext>
            </a:extLst>
          </p:cNvPr>
          <p:cNvSpPr/>
          <p:nvPr/>
        </p:nvSpPr>
        <p:spPr bwMode="auto">
          <a:xfrm>
            <a:off x="8369693" y="4435714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cxnSp>
        <p:nvCxnSpPr>
          <p:cNvPr id="651" name="Shape 230">
            <a:extLst>
              <a:ext uri="{FF2B5EF4-FFF2-40B4-BE49-F238E27FC236}">
                <a16:creationId xmlns:a16="http://schemas.microsoft.com/office/drawing/2014/main" id="{B31D19A4-7420-FB99-B25A-2F508FFDB3D0}"/>
              </a:ext>
            </a:extLst>
          </p:cNvPr>
          <p:cNvCxnSpPr>
            <a:stCxn id="50" idx="2"/>
            <a:endCxn id="52" idx="3"/>
          </p:cNvCxnSpPr>
          <p:nvPr/>
        </p:nvCxnSpPr>
        <p:spPr bwMode="auto">
          <a:xfrm rot="5400000">
            <a:off x="9116942" y="3680474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2" name="TextBox 651">
            <a:extLst>
              <a:ext uri="{FF2B5EF4-FFF2-40B4-BE49-F238E27FC236}">
                <a16:creationId xmlns:a16="http://schemas.microsoft.com/office/drawing/2014/main" id="{0F357703-E45A-9368-3D48-A37D347E4B15}"/>
              </a:ext>
            </a:extLst>
          </p:cNvPr>
          <p:cNvSpPr txBox="1"/>
          <p:nvPr/>
        </p:nvSpPr>
        <p:spPr>
          <a:xfrm>
            <a:off x="4258004" y="30553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同时比较两个标签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653" name="Elbow Connector 142">
            <a:extLst>
              <a:ext uri="{FF2B5EF4-FFF2-40B4-BE49-F238E27FC236}">
                <a16:creationId xmlns:a16="http://schemas.microsoft.com/office/drawing/2014/main" id="{0CDEB5E1-CEDE-B1F0-B6B7-1C9556FA9955}"/>
              </a:ext>
            </a:extLst>
          </p:cNvPr>
          <p:cNvCxnSpPr/>
          <p:nvPr/>
        </p:nvCxnSpPr>
        <p:spPr bwMode="auto">
          <a:xfrm rot="5400000">
            <a:off x="7046594" y="1136395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4" name="Shape 131">
            <a:extLst>
              <a:ext uri="{FF2B5EF4-FFF2-40B4-BE49-F238E27FC236}">
                <a16:creationId xmlns:a16="http://schemas.microsoft.com/office/drawing/2014/main" id="{BE888AE5-139F-B88D-B63C-558BBD30AF74}"/>
              </a:ext>
            </a:extLst>
          </p:cNvPr>
          <p:cNvCxnSpPr/>
          <p:nvPr/>
        </p:nvCxnSpPr>
        <p:spPr bwMode="auto">
          <a:xfrm rot="10800000" flipV="1">
            <a:off x="6970985" y="3044300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5" name="Shape 133">
            <a:extLst>
              <a:ext uri="{FF2B5EF4-FFF2-40B4-BE49-F238E27FC236}">
                <a16:creationId xmlns:a16="http://schemas.microsoft.com/office/drawing/2014/main" id="{EBDE6932-0B93-5446-8A34-649484F3F601}"/>
              </a:ext>
            </a:extLst>
          </p:cNvPr>
          <p:cNvCxnSpPr/>
          <p:nvPr/>
        </p:nvCxnSpPr>
        <p:spPr bwMode="auto">
          <a:xfrm rot="10800000" flipV="1">
            <a:off x="3496657" y="3044300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09D55C49-08EB-B0A1-3774-BFC7C6235CBF}"/>
              </a:ext>
            </a:extLst>
          </p:cNvPr>
          <p:cNvCxnSpPr/>
          <p:nvPr/>
        </p:nvCxnSpPr>
        <p:spPr bwMode="auto">
          <a:xfrm rot="5400000">
            <a:off x="2697019" y="4223385"/>
            <a:ext cx="400914" cy="1588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7" name="Rectangle 656">
            <a:extLst>
              <a:ext uri="{FF2B5EF4-FFF2-40B4-BE49-F238E27FC236}">
                <a16:creationId xmlns:a16="http://schemas.microsoft.com/office/drawing/2014/main" id="{66584FE2-5911-6382-3D67-D472F1C149F8}"/>
              </a:ext>
            </a:extLst>
          </p:cNvPr>
          <p:cNvSpPr/>
          <p:nvPr/>
        </p:nvSpPr>
        <p:spPr bwMode="auto">
          <a:xfrm>
            <a:off x="3181839" y="4434440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658" name="TextBox 54">
            <a:extLst>
              <a:ext uri="{FF2B5EF4-FFF2-40B4-BE49-F238E27FC236}">
                <a16:creationId xmlns:a16="http://schemas.microsoft.com/office/drawing/2014/main" id="{35941DE3-7776-6810-F73F-A9A2D8DA0AE9}"/>
              </a:ext>
            </a:extLst>
          </p:cNvPr>
          <p:cNvSpPr txBox="1"/>
          <p:nvPr/>
        </p:nvSpPr>
        <p:spPr>
          <a:xfrm>
            <a:off x="8514535" y="246725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数据的地址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:</a:t>
            </a:r>
          </a:p>
        </p:txBody>
      </p:sp>
      <p:sp>
        <p:nvSpPr>
          <p:cNvPr id="659" name="TextBox 74">
            <a:extLst>
              <a:ext uri="{FF2B5EF4-FFF2-40B4-BE49-F238E27FC236}">
                <a16:creationId xmlns:a16="http://schemas.microsoft.com/office/drawing/2014/main" id="{7D7FC515-7A26-9E4F-85AD-C1260537842F}"/>
              </a:ext>
            </a:extLst>
          </p:cNvPr>
          <p:cNvSpPr txBox="1"/>
          <p:nvPr/>
        </p:nvSpPr>
        <p:spPr>
          <a:xfrm>
            <a:off x="8740392" y="319467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行标签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60" name="TextBox 79">
            <a:extLst>
              <a:ext uri="{FF2B5EF4-FFF2-40B4-BE49-F238E27FC236}">
                <a16:creationId xmlns:a16="http://schemas.microsoft.com/office/drawing/2014/main" id="{A0449AD7-CF39-7AAA-5089-9ECA1C05816B}"/>
              </a:ext>
            </a:extLst>
          </p:cNvPr>
          <p:cNvSpPr txBox="1"/>
          <p:nvPr/>
        </p:nvSpPr>
        <p:spPr>
          <a:xfrm>
            <a:off x="9581274" y="460186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组索引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61" name="TextBox 80">
            <a:extLst>
              <a:ext uri="{FF2B5EF4-FFF2-40B4-BE49-F238E27FC236}">
                <a16:creationId xmlns:a16="http://schemas.microsoft.com/office/drawing/2014/main" id="{6CAB0698-37E5-183E-118A-2F77B32BFEF4}"/>
              </a:ext>
            </a:extLst>
          </p:cNvPr>
          <p:cNvSpPr txBox="1"/>
          <p:nvPr/>
        </p:nvSpPr>
        <p:spPr>
          <a:xfrm>
            <a:off x="10208914" y="544629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偏移量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62" name="TextBox 68">
            <a:extLst>
              <a:ext uri="{FF2B5EF4-FFF2-40B4-BE49-F238E27FC236}">
                <a16:creationId xmlns:a16="http://schemas.microsoft.com/office/drawing/2014/main" id="{10E8F806-6D6C-4541-AD5F-BEE61E1E9A7E}"/>
              </a:ext>
            </a:extLst>
          </p:cNvPr>
          <p:cNvSpPr txBox="1"/>
          <p:nvPr/>
        </p:nvSpPr>
        <p:spPr>
          <a:xfrm>
            <a:off x="2079703" y="3655104"/>
            <a:ext cx="143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检查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valid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位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 </a:t>
            </a:r>
          </a:p>
        </p:txBody>
      </p:sp>
      <p:sp>
        <p:nvSpPr>
          <p:cNvPr id="663" name="文本框 9">
            <a:extLst>
              <a:ext uri="{FF2B5EF4-FFF2-40B4-BE49-F238E27FC236}">
                <a16:creationId xmlns:a16="http://schemas.microsoft.com/office/drawing/2014/main" id="{1BF7E5C5-53DF-FC60-DE56-B7C7009A4570}"/>
              </a:ext>
            </a:extLst>
          </p:cNvPr>
          <p:cNvSpPr txBox="1"/>
          <p:nvPr/>
        </p:nvSpPr>
        <p:spPr>
          <a:xfrm>
            <a:off x="3990550" y="307166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①</a:t>
            </a:r>
          </a:p>
        </p:txBody>
      </p:sp>
      <p:sp>
        <p:nvSpPr>
          <p:cNvPr id="664" name="文本框 10">
            <a:extLst>
              <a:ext uri="{FF2B5EF4-FFF2-40B4-BE49-F238E27FC236}">
                <a16:creationId xmlns:a16="http://schemas.microsoft.com/office/drawing/2014/main" id="{79793ECC-EE17-4CC3-C762-A3069D48B38B}"/>
              </a:ext>
            </a:extLst>
          </p:cNvPr>
          <p:cNvSpPr txBox="1"/>
          <p:nvPr/>
        </p:nvSpPr>
        <p:spPr>
          <a:xfrm>
            <a:off x="4467527" y="5693355"/>
            <a:ext cx="381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③</a:t>
            </a:r>
          </a:p>
        </p:txBody>
      </p:sp>
      <p:sp>
        <p:nvSpPr>
          <p:cNvPr id="665" name="TextBox 61">
            <a:extLst>
              <a:ext uri="{FF2B5EF4-FFF2-40B4-BE49-F238E27FC236}">
                <a16:creationId xmlns:a16="http://schemas.microsoft.com/office/drawing/2014/main" id="{0AA76628-0554-D80B-F4F0-8F898C513D44}"/>
              </a:ext>
            </a:extLst>
          </p:cNvPr>
          <p:cNvSpPr txBox="1"/>
          <p:nvPr/>
        </p:nvSpPr>
        <p:spPr>
          <a:xfrm>
            <a:off x="4717244" y="5546212"/>
            <a:ext cx="1346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根据偏移量获取数据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66" name="文本框 12">
            <a:extLst>
              <a:ext uri="{FF2B5EF4-FFF2-40B4-BE49-F238E27FC236}">
                <a16:creationId xmlns:a16="http://schemas.microsoft.com/office/drawing/2014/main" id="{5EF3EBB3-6A81-5291-8B9B-BB2B1B23835A}"/>
              </a:ext>
            </a:extLst>
          </p:cNvPr>
          <p:cNvSpPr txBox="1"/>
          <p:nvPr/>
        </p:nvSpPr>
        <p:spPr>
          <a:xfrm>
            <a:off x="1828745" y="36704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②</a:t>
            </a:r>
          </a:p>
        </p:txBody>
      </p:sp>
      <p:sp>
        <p:nvSpPr>
          <p:cNvPr id="667" name="文本框 17">
            <a:extLst>
              <a:ext uri="{FF2B5EF4-FFF2-40B4-BE49-F238E27FC236}">
                <a16:creationId xmlns:a16="http://schemas.microsoft.com/office/drawing/2014/main" id="{14D95907-5519-616D-CE1E-4E7B1BD63448}"/>
              </a:ext>
            </a:extLst>
          </p:cNvPr>
          <p:cNvSpPr txBox="1"/>
          <p:nvPr/>
        </p:nvSpPr>
        <p:spPr>
          <a:xfrm>
            <a:off x="2159745" y="1461691"/>
            <a:ext cx="5635999" cy="110697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缓存的读取举例：两路组相联缓存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每组内的数据行数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E=2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，行内的数据块大小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B=8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假设每次访问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个字节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68" name="箭头: 下 1">
            <a:extLst>
              <a:ext uri="{FF2B5EF4-FFF2-40B4-BE49-F238E27FC236}">
                <a16:creationId xmlns:a16="http://schemas.microsoft.com/office/drawing/2014/main" id="{5AF8B917-3CB1-761D-7A93-E5BFC1C588BA}"/>
              </a:ext>
            </a:extLst>
          </p:cNvPr>
          <p:cNvSpPr/>
          <p:nvPr/>
        </p:nvSpPr>
        <p:spPr>
          <a:xfrm>
            <a:off x="8793118" y="1815843"/>
            <a:ext cx="696235" cy="612702"/>
          </a:xfrm>
          <a:prstGeom prst="down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195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" grpId="0"/>
      <p:bldP spid="662" grpId="0"/>
      <p:bldP spid="663" grpId="0"/>
      <p:bldP spid="664" grpId="0"/>
      <p:bldP spid="665" grpId="0"/>
      <p:bldP spid="6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21" name="Rectangle 720">
            <a:extLst>
              <a:ext uri="{FF2B5EF4-FFF2-40B4-BE49-F238E27FC236}">
                <a16:creationId xmlns:a16="http://schemas.microsoft.com/office/drawing/2014/main" id="{3BC6AA0C-60A5-83CD-EA51-EB1C38685D88}"/>
              </a:ext>
            </a:extLst>
          </p:cNvPr>
          <p:cNvSpPr/>
          <p:nvPr/>
        </p:nvSpPr>
        <p:spPr bwMode="auto">
          <a:xfrm>
            <a:off x="8628892" y="2919954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 bits</a:t>
            </a: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38C34AA8-F50A-FE86-7505-DC97172653B3}"/>
              </a:ext>
            </a:extLst>
          </p:cNvPr>
          <p:cNvSpPr/>
          <p:nvPr/>
        </p:nvSpPr>
        <p:spPr bwMode="auto">
          <a:xfrm>
            <a:off x="9619492" y="2919954"/>
            <a:ext cx="762000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0…01</a:t>
            </a: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D7DE4495-F1A7-AC75-0D44-40F85905EAEF}"/>
              </a:ext>
            </a:extLst>
          </p:cNvPr>
          <p:cNvSpPr/>
          <p:nvPr/>
        </p:nvSpPr>
        <p:spPr bwMode="auto">
          <a:xfrm>
            <a:off x="10381492" y="2919954"/>
            <a:ext cx="520522" cy="270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100</a:t>
            </a: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D64760C2-D94D-C367-432D-C1EF815E602A}"/>
              </a:ext>
            </a:extLst>
          </p:cNvPr>
          <p:cNvSpPr/>
          <p:nvPr/>
        </p:nvSpPr>
        <p:spPr bwMode="auto">
          <a:xfrm>
            <a:off x="2520014" y="4257603"/>
            <a:ext cx="7086600" cy="612843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58C4F6E0-93A1-587E-4D48-6B804484D29F}"/>
              </a:ext>
            </a:extLst>
          </p:cNvPr>
          <p:cNvSpPr/>
          <p:nvPr/>
        </p:nvSpPr>
        <p:spPr bwMode="auto">
          <a:xfrm>
            <a:off x="2669421" y="4333806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83FF6045-796F-F08E-ED08-81D9E194C29B}"/>
              </a:ext>
            </a:extLst>
          </p:cNvPr>
          <p:cNvSpPr/>
          <p:nvPr/>
        </p:nvSpPr>
        <p:spPr bwMode="auto">
          <a:xfrm>
            <a:off x="3962739" y="4432471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E1BCC90F-94C1-A38D-6361-C6CD2A6653DF}"/>
              </a:ext>
            </a:extLst>
          </p:cNvPr>
          <p:cNvSpPr/>
          <p:nvPr/>
        </p:nvSpPr>
        <p:spPr bwMode="auto">
          <a:xfrm>
            <a:off x="4198057" y="4432471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8B0BE622-DF3A-E2C4-28FF-42B535000DCB}"/>
              </a:ext>
            </a:extLst>
          </p:cNvPr>
          <p:cNvSpPr/>
          <p:nvPr/>
        </p:nvSpPr>
        <p:spPr bwMode="auto">
          <a:xfrm>
            <a:off x="4423182" y="4432471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44414626-26D5-9217-ACA0-DFA3ECE9FCD4}"/>
              </a:ext>
            </a:extLst>
          </p:cNvPr>
          <p:cNvSpPr/>
          <p:nvPr/>
        </p:nvSpPr>
        <p:spPr bwMode="auto">
          <a:xfrm>
            <a:off x="5650722" y="4432471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1F9C5096-5276-F33B-AABB-CF13ACC7A14B}"/>
              </a:ext>
            </a:extLst>
          </p:cNvPr>
          <p:cNvSpPr/>
          <p:nvPr/>
        </p:nvSpPr>
        <p:spPr bwMode="auto">
          <a:xfrm>
            <a:off x="3183603" y="4432471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5F6C26A3-DE63-91DA-9727-D66AF7A97AD0}"/>
              </a:ext>
            </a:extLst>
          </p:cNvPr>
          <p:cNvSpPr/>
          <p:nvPr/>
        </p:nvSpPr>
        <p:spPr bwMode="auto">
          <a:xfrm>
            <a:off x="2778743" y="4432471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E502CA1B-51B5-B82E-5CB9-4BF3A26F271C}"/>
              </a:ext>
            </a:extLst>
          </p:cNvPr>
          <p:cNvSpPr/>
          <p:nvPr/>
        </p:nvSpPr>
        <p:spPr bwMode="auto">
          <a:xfrm>
            <a:off x="4659124" y="4432471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01446739-3F20-6449-C5CB-BDD351FBB016}"/>
              </a:ext>
            </a:extLst>
          </p:cNvPr>
          <p:cNvSpPr/>
          <p:nvPr/>
        </p:nvSpPr>
        <p:spPr bwMode="auto">
          <a:xfrm>
            <a:off x="5399352" y="4432471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E3B32DB9-B2F1-9B30-7E02-ABA7A54231EA}"/>
              </a:ext>
            </a:extLst>
          </p:cNvPr>
          <p:cNvSpPr/>
          <p:nvPr/>
        </p:nvSpPr>
        <p:spPr bwMode="auto">
          <a:xfrm>
            <a:off x="5147359" y="4432471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D7127197-8483-8129-E553-E46EA86C7EF8}"/>
              </a:ext>
            </a:extLst>
          </p:cNvPr>
          <p:cNvSpPr/>
          <p:nvPr/>
        </p:nvSpPr>
        <p:spPr bwMode="auto">
          <a:xfrm>
            <a:off x="4895365" y="4432471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B35519E3-C769-A7DC-B472-F3B3C1C73826}"/>
              </a:ext>
            </a:extLst>
          </p:cNvPr>
          <p:cNvSpPr/>
          <p:nvPr/>
        </p:nvSpPr>
        <p:spPr bwMode="auto">
          <a:xfrm>
            <a:off x="6143749" y="4337049"/>
            <a:ext cx="3321928" cy="460443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CB711311-D27B-FB84-E372-3D71E4AA2BAB}"/>
              </a:ext>
            </a:extLst>
          </p:cNvPr>
          <p:cNvSpPr/>
          <p:nvPr/>
        </p:nvSpPr>
        <p:spPr bwMode="auto">
          <a:xfrm>
            <a:off x="7437067" y="4435714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84978466-8E11-F78B-51EA-5E99C74F4580}"/>
              </a:ext>
            </a:extLst>
          </p:cNvPr>
          <p:cNvSpPr/>
          <p:nvPr/>
        </p:nvSpPr>
        <p:spPr bwMode="auto">
          <a:xfrm>
            <a:off x="7672385" y="4435714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B3D5DD51-E842-8BD6-7F0E-A86B190F6EEE}"/>
              </a:ext>
            </a:extLst>
          </p:cNvPr>
          <p:cNvSpPr/>
          <p:nvPr/>
        </p:nvSpPr>
        <p:spPr bwMode="auto">
          <a:xfrm>
            <a:off x="7897510" y="4435714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FC108132-DC49-D534-A9C3-84CFA6A08BD9}"/>
              </a:ext>
            </a:extLst>
          </p:cNvPr>
          <p:cNvSpPr/>
          <p:nvPr/>
        </p:nvSpPr>
        <p:spPr bwMode="auto">
          <a:xfrm>
            <a:off x="9125050" y="4435714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6FCB44CE-CEA4-4680-0E10-C1F3D72B485D}"/>
              </a:ext>
            </a:extLst>
          </p:cNvPr>
          <p:cNvSpPr/>
          <p:nvPr/>
        </p:nvSpPr>
        <p:spPr bwMode="auto">
          <a:xfrm>
            <a:off x="6657931" y="4435714"/>
            <a:ext cx="619789" cy="263110"/>
          </a:xfrm>
          <a:prstGeom prst="rect">
            <a:avLst/>
          </a:prstGeom>
          <a:solidFill>
            <a:srgbClr val="A5A5A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350D72AA-7129-8ACA-1573-4EDEF9B7FFFC}"/>
              </a:ext>
            </a:extLst>
          </p:cNvPr>
          <p:cNvSpPr/>
          <p:nvPr/>
        </p:nvSpPr>
        <p:spPr bwMode="auto">
          <a:xfrm>
            <a:off x="6253071" y="4435714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v</a:t>
            </a:r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A3CBA20B-F140-A4D0-4272-0AEEBD5B3067}"/>
              </a:ext>
            </a:extLst>
          </p:cNvPr>
          <p:cNvSpPr/>
          <p:nvPr/>
        </p:nvSpPr>
        <p:spPr bwMode="auto">
          <a:xfrm>
            <a:off x="8133452" y="4435714"/>
            <a:ext cx="235319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B5729C8C-B512-388D-01A6-0B0149A782E9}"/>
              </a:ext>
            </a:extLst>
          </p:cNvPr>
          <p:cNvSpPr/>
          <p:nvPr/>
        </p:nvSpPr>
        <p:spPr bwMode="auto">
          <a:xfrm>
            <a:off x="8873680" y="4435714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1E8DFDFF-8768-7372-81DA-C2540112BE93}"/>
              </a:ext>
            </a:extLst>
          </p:cNvPr>
          <p:cNvSpPr/>
          <p:nvPr/>
        </p:nvSpPr>
        <p:spPr bwMode="auto">
          <a:xfrm>
            <a:off x="8621687" y="4435714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AEC5F67E-E8E5-1B9D-CAA9-9AC9E9398E28}"/>
              </a:ext>
            </a:extLst>
          </p:cNvPr>
          <p:cNvSpPr/>
          <p:nvPr/>
        </p:nvSpPr>
        <p:spPr bwMode="auto">
          <a:xfrm>
            <a:off x="8369693" y="4435714"/>
            <a:ext cx="252617" cy="26311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cxnSp>
        <p:nvCxnSpPr>
          <p:cNvPr id="747" name="Shape 230">
            <a:extLst>
              <a:ext uri="{FF2B5EF4-FFF2-40B4-BE49-F238E27FC236}">
                <a16:creationId xmlns:a16="http://schemas.microsoft.com/office/drawing/2014/main" id="{18402D56-4A3D-F120-D33D-B5CB5DF7BE28}"/>
              </a:ext>
            </a:extLst>
          </p:cNvPr>
          <p:cNvCxnSpPr>
            <a:stCxn id="722" idx="2"/>
            <a:endCxn id="724" idx="3"/>
          </p:cNvCxnSpPr>
          <p:nvPr/>
        </p:nvCxnSpPr>
        <p:spPr bwMode="auto">
          <a:xfrm rot="5400000">
            <a:off x="9116942" y="3680474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8" name="TextBox 747">
            <a:extLst>
              <a:ext uri="{FF2B5EF4-FFF2-40B4-BE49-F238E27FC236}">
                <a16:creationId xmlns:a16="http://schemas.microsoft.com/office/drawing/2014/main" id="{A8C3E286-F5E1-117C-93A8-2BCE43C578D2}"/>
              </a:ext>
            </a:extLst>
          </p:cNvPr>
          <p:cNvSpPr txBox="1"/>
          <p:nvPr/>
        </p:nvSpPr>
        <p:spPr>
          <a:xfrm>
            <a:off x="4258004" y="30553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同时比较两个标签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749" name="Elbow Connector 142">
            <a:extLst>
              <a:ext uri="{FF2B5EF4-FFF2-40B4-BE49-F238E27FC236}">
                <a16:creationId xmlns:a16="http://schemas.microsoft.com/office/drawing/2014/main" id="{9AD7CC00-089D-90FC-F935-1B9F43DA88A8}"/>
              </a:ext>
            </a:extLst>
          </p:cNvPr>
          <p:cNvCxnSpPr/>
          <p:nvPr/>
        </p:nvCxnSpPr>
        <p:spPr bwMode="auto">
          <a:xfrm rot="5400000">
            <a:off x="7046594" y="1136395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0" name="Shape 131">
            <a:extLst>
              <a:ext uri="{FF2B5EF4-FFF2-40B4-BE49-F238E27FC236}">
                <a16:creationId xmlns:a16="http://schemas.microsoft.com/office/drawing/2014/main" id="{147A4D19-B0CE-6A66-532F-ABD7CB789883}"/>
              </a:ext>
            </a:extLst>
          </p:cNvPr>
          <p:cNvCxnSpPr/>
          <p:nvPr/>
        </p:nvCxnSpPr>
        <p:spPr bwMode="auto">
          <a:xfrm rot="10800000" flipV="1">
            <a:off x="6970985" y="3044300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1" name="Shape 133">
            <a:extLst>
              <a:ext uri="{FF2B5EF4-FFF2-40B4-BE49-F238E27FC236}">
                <a16:creationId xmlns:a16="http://schemas.microsoft.com/office/drawing/2014/main" id="{7E44373D-1B5F-1D1E-D9A4-BC9909AAD0A7}"/>
              </a:ext>
            </a:extLst>
          </p:cNvPr>
          <p:cNvCxnSpPr/>
          <p:nvPr/>
        </p:nvCxnSpPr>
        <p:spPr bwMode="auto">
          <a:xfrm rot="10800000" flipV="1">
            <a:off x="3496657" y="3044300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2" name="Straight Connector 751">
            <a:extLst>
              <a:ext uri="{FF2B5EF4-FFF2-40B4-BE49-F238E27FC236}">
                <a16:creationId xmlns:a16="http://schemas.microsoft.com/office/drawing/2014/main" id="{53E6BA16-95A6-CAF0-4468-FD3B2C0745EC}"/>
              </a:ext>
            </a:extLst>
          </p:cNvPr>
          <p:cNvCxnSpPr/>
          <p:nvPr/>
        </p:nvCxnSpPr>
        <p:spPr bwMode="auto">
          <a:xfrm rot="5400000">
            <a:off x="2697019" y="4223385"/>
            <a:ext cx="400914" cy="1588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3" name="Rectangle 752">
            <a:extLst>
              <a:ext uri="{FF2B5EF4-FFF2-40B4-BE49-F238E27FC236}">
                <a16:creationId xmlns:a16="http://schemas.microsoft.com/office/drawing/2014/main" id="{37F996A9-CD41-0393-D5F1-F90EF4DE83DE}"/>
              </a:ext>
            </a:extLst>
          </p:cNvPr>
          <p:cNvSpPr/>
          <p:nvPr/>
        </p:nvSpPr>
        <p:spPr bwMode="auto">
          <a:xfrm>
            <a:off x="3181839" y="4434440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tag</a:t>
            </a:r>
          </a:p>
        </p:txBody>
      </p:sp>
      <p:sp>
        <p:nvSpPr>
          <p:cNvPr id="754" name="TextBox 54">
            <a:extLst>
              <a:ext uri="{FF2B5EF4-FFF2-40B4-BE49-F238E27FC236}">
                <a16:creationId xmlns:a16="http://schemas.microsoft.com/office/drawing/2014/main" id="{7A39E62D-BFC5-27A8-3A19-63EF43FCD9CA}"/>
              </a:ext>
            </a:extLst>
          </p:cNvPr>
          <p:cNvSpPr txBox="1"/>
          <p:nvPr/>
        </p:nvSpPr>
        <p:spPr>
          <a:xfrm>
            <a:off x="8514535" y="246725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数据的地址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:</a:t>
            </a:r>
          </a:p>
        </p:txBody>
      </p:sp>
      <p:sp>
        <p:nvSpPr>
          <p:cNvPr id="755" name="TextBox 74">
            <a:extLst>
              <a:ext uri="{FF2B5EF4-FFF2-40B4-BE49-F238E27FC236}">
                <a16:creationId xmlns:a16="http://schemas.microsoft.com/office/drawing/2014/main" id="{FCB381FA-4ACC-3CC4-165B-A191B522125F}"/>
              </a:ext>
            </a:extLst>
          </p:cNvPr>
          <p:cNvSpPr txBox="1"/>
          <p:nvPr/>
        </p:nvSpPr>
        <p:spPr>
          <a:xfrm>
            <a:off x="8740392" y="319467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行标签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56" name="TextBox 79">
            <a:extLst>
              <a:ext uri="{FF2B5EF4-FFF2-40B4-BE49-F238E27FC236}">
                <a16:creationId xmlns:a16="http://schemas.microsoft.com/office/drawing/2014/main" id="{C7811CDF-FC95-D0CF-E1B6-657EF0B7E5B6}"/>
              </a:ext>
            </a:extLst>
          </p:cNvPr>
          <p:cNvSpPr txBox="1"/>
          <p:nvPr/>
        </p:nvSpPr>
        <p:spPr>
          <a:xfrm>
            <a:off x="9581274" y="460186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组索引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57" name="TextBox 80">
            <a:extLst>
              <a:ext uri="{FF2B5EF4-FFF2-40B4-BE49-F238E27FC236}">
                <a16:creationId xmlns:a16="http://schemas.microsoft.com/office/drawing/2014/main" id="{C3C7C9FA-8704-AD25-789E-C4F616D84414}"/>
              </a:ext>
            </a:extLst>
          </p:cNvPr>
          <p:cNvSpPr txBox="1"/>
          <p:nvPr/>
        </p:nvSpPr>
        <p:spPr>
          <a:xfrm>
            <a:off x="10208914" y="544629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偏移量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58" name="TextBox 68">
            <a:extLst>
              <a:ext uri="{FF2B5EF4-FFF2-40B4-BE49-F238E27FC236}">
                <a16:creationId xmlns:a16="http://schemas.microsoft.com/office/drawing/2014/main" id="{5CD8AF32-CB7D-F7AA-79A3-7C51AAD71326}"/>
              </a:ext>
            </a:extLst>
          </p:cNvPr>
          <p:cNvSpPr txBox="1"/>
          <p:nvPr/>
        </p:nvSpPr>
        <p:spPr>
          <a:xfrm>
            <a:off x="2079702" y="3655104"/>
            <a:ext cx="1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检查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valid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位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 </a:t>
            </a:r>
          </a:p>
        </p:txBody>
      </p:sp>
      <p:sp>
        <p:nvSpPr>
          <p:cNvPr id="759" name="文本框 9">
            <a:extLst>
              <a:ext uri="{FF2B5EF4-FFF2-40B4-BE49-F238E27FC236}">
                <a16:creationId xmlns:a16="http://schemas.microsoft.com/office/drawing/2014/main" id="{727AB439-B140-688E-A231-42B5BDECCDEB}"/>
              </a:ext>
            </a:extLst>
          </p:cNvPr>
          <p:cNvSpPr txBox="1"/>
          <p:nvPr/>
        </p:nvSpPr>
        <p:spPr>
          <a:xfrm>
            <a:off x="3990550" y="307166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①</a:t>
            </a:r>
          </a:p>
        </p:txBody>
      </p:sp>
      <p:sp>
        <p:nvSpPr>
          <p:cNvPr id="760" name="文本框 10">
            <a:extLst>
              <a:ext uri="{FF2B5EF4-FFF2-40B4-BE49-F238E27FC236}">
                <a16:creationId xmlns:a16="http://schemas.microsoft.com/office/drawing/2014/main" id="{F6584B40-6B50-AF91-76D8-9B7DEC074DA2}"/>
              </a:ext>
            </a:extLst>
          </p:cNvPr>
          <p:cNvSpPr txBox="1"/>
          <p:nvPr/>
        </p:nvSpPr>
        <p:spPr>
          <a:xfrm>
            <a:off x="2396796" y="5497516"/>
            <a:ext cx="381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③</a:t>
            </a:r>
          </a:p>
        </p:txBody>
      </p:sp>
      <p:sp>
        <p:nvSpPr>
          <p:cNvPr id="761" name="TextBox 61">
            <a:extLst>
              <a:ext uri="{FF2B5EF4-FFF2-40B4-BE49-F238E27FC236}">
                <a16:creationId xmlns:a16="http://schemas.microsoft.com/office/drawing/2014/main" id="{E5D10B7B-4D96-2190-0259-7F07C345720D}"/>
              </a:ext>
            </a:extLst>
          </p:cNvPr>
          <p:cNvSpPr txBox="1"/>
          <p:nvPr/>
        </p:nvSpPr>
        <p:spPr>
          <a:xfrm>
            <a:off x="2655442" y="5477192"/>
            <a:ext cx="224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根据偏移量获取数据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62" name="文本框 12">
            <a:extLst>
              <a:ext uri="{FF2B5EF4-FFF2-40B4-BE49-F238E27FC236}">
                <a16:creationId xmlns:a16="http://schemas.microsoft.com/office/drawing/2014/main" id="{3769016B-43F7-CB51-20B8-8D642319EF49}"/>
              </a:ext>
            </a:extLst>
          </p:cNvPr>
          <p:cNvSpPr txBox="1"/>
          <p:nvPr/>
        </p:nvSpPr>
        <p:spPr>
          <a:xfrm>
            <a:off x="1828745" y="36704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②</a:t>
            </a:r>
          </a:p>
        </p:txBody>
      </p:sp>
      <p:sp>
        <p:nvSpPr>
          <p:cNvPr id="763" name="文本框 17">
            <a:extLst>
              <a:ext uri="{FF2B5EF4-FFF2-40B4-BE49-F238E27FC236}">
                <a16:creationId xmlns:a16="http://schemas.microsoft.com/office/drawing/2014/main" id="{C216F894-EA19-BAB4-C484-0180BC1E3820}"/>
              </a:ext>
            </a:extLst>
          </p:cNvPr>
          <p:cNvSpPr txBox="1"/>
          <p:nvPr/>
        </p:nvSpPr>
        <p:spPr>
          <a:xfrm>
            <a:off x="2159745" y="1461691"/>
            <a:ext cx="5737765" cy="110697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缓存的读取举例：两路组相联缓存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每组内的数据行数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E=2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，行内的数据块大小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B=8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假设每次访问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个字节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64" name="Rectangle 40">
            <a:extLst>
              <a:ext uri="{FF2B5EF4-FFF2-40B4-BE49-F238E27FC236}">
                <a16:creationId xmlns:a16="http://schemas.microsoft.com/office/drawing/2014/main" id="{7713A750-36E4-DFD8-4299-51B7EE4BCC25}"/>
              </a:ext>
            </a:extLst>
          </p:cNvPr>
          <p:cNvSpPr/>
          <p:nvPr/>
        </p:nvSpPr>
        <p:spPr bwMode="auto">
          <a:xfrm>
            <a:off x="5155565" y="4434440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765" name="Rectangle 41">
            <a:extLst>
              <a:ext uri="{FF2B5EF4-FFF2-40B4-BE49-F238E27FC236}">
                <a16:creationId xmlns:a16="http://schemas.microsoft.com/office/drawing/2014/main" id="{B4023B00-70E2-F903-E9C1-E140BD39A8DA}"/>
              </a:ext>
            </a:extLst>
          </p:cNvPr>
          <p:cNvSpPr/>
          <p:nvPr/>
        </p:nvSpPr>
        <p:spPr bwMode="auto">
          <a:xfrm>
            <a:off x="4903571" y="4434440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766" name="Down Arrow 42">
            <a:extLst>
              <a:ext uri="{FF2B5EF4-FFF2-40B4-BE49-F238E27FC236}">
                <a16:creationId xmlns:a16="http://schemas.microsoft.com/office/drawing/2014/main" id="{06C98657-6D49-609E-3C01-23A70B4A74E6}"/>
              </a:ext>
            </a:extLst>
          </p:cNvPr>
          <p:cNvSpPr/>
          <p:nvPr/>
        </p:nvSpPr>
        <p:spPr bwMode="auto">
          <a:xfrm flipV="1">
            <a:off x="4795386" y="4726645"/>
            <a:ext cx="733658" cy="1066800"/>
          </a:xfrm>
          <a:prstGeom prst="downArrow">
            <a:avLst/>
          </a:prstGeom>
          <a:solidFill>
            <a:sysClr val="window" lastClr="FFFFFF">
              <a:lumMod val="65000"/>
            </a:sys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67" name="TextBox 44">
            <a:extLst>
              <a:ext uri="{FF2B5EF4-FFF2-40B4-BE49-F238E27FC236}">
                <a16:creationId xmlns:a16="http://schemas.microsoft.com/office/drawing/2014/main" id="{24DC464C-DD06-F762-31FC-BB4509017C4A}"/>
              </a:ext>
            </a:extLst>
          </p:cNvPr>
          <p:cNvSpPr txBox="1"/>
          <p:nvPr/>
        </p:nvSpPr>
        <p:spPr>
          <a:xfrm>
            <a:off x="2347386" y="6267328"/>
            <a:ext cx="85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srgbClr val="C00000"/>
                </a:solidFill>
                <a:latin typeface="+mn-ea"/>
              </a:rPr>
              <a:t>缺失：</a:t>
            </a:r>
            <a:r>
              <a:rPr lang="en-US" dirty="0">
                <a:solidFill>
                  <a:srgbClr val="C00000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如果缓存组内的行标签都没能够匹配，则发生缓存替换，换掉其中一行数据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68" name="箭头: 下 20">
            <a:extLst>
              <a:ext uri="{FF2B5EF4-FFF2-40B4-BE49-F238E27FC236}">
                <a16:creationId xmlns:a16="http://schemas.microsoft.com/office/drawing/2014/main" id="{2CEB3C8F-4E2F-34A0-0AD0-2F35FBC4519B}"/>
              </a:ext>
            </a:extLst>
          </p:cNvPr>
          <p:cNvSpPr/>
          <p:nvPr/>
        </p:nvSpPr>
        <p:spPr>
          <a:xfrm>
            <a:off x="8793118" y="1815843"/>
            <a:ext cx="696235" cy="612702"/>
          </a:xfrm>
          <a:prstGeom prst="down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4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5" name="文本框 17">
            <a:extLst>
              <a:ext uri="{FF2B5EF4-FFF2-40B4-BE49-F238E27FC236}">
                <a16:creationId xmlns:a16="http://schemas.microsoft.com/office/drawing/2014/main" id="{261A184C-12A1-0FA3-D791-54E13377C44E}"/>
              </a:ext>
            </a:extLst>
          </p:cNvPr>
          <p:cNvSpPr txBox="1"/>
          <p:nvPr/>
        </p:nvSpPr>
        <p:spPr>
          <a:xfrm>
            <a:off x="1906400" y="1288111"/>
            <a:ext cx="8379199" cy="110697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缓存的读取举例：两路组相联缓存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当组的数量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S=2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，每组内的数据行数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E=2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，行内数据大小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B=2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字节时的多次读取过程示例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616F762D-0175-1155-79E8-325D76B24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513" y="5067573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2B86F871-19D9-C8FA-F0C6-026AA4C66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513" y="5885135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id="{F7666FDD-7949-F97F-A841-DDA6E1631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7400" y="2642529"/>
            <a:ext cx="5475287" cy="19364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2000" dirty="0">
                <a:solidFill>
                  <a:prstClr val="black"/>
                </a:solidFill>
                <a:latin typeface="+mn-ea"/>
                <a:cs typeface="Calibri"/>
              </a:rPr>
              <a:t>访问的数据地址（假设每次访问一个字节）</a:t>
            </a:r>
            <a:endParaRPr lang="en-US" altLang="zh-CN" sz="2000" dirty="0">
              <a:solidFill>
                <a:prstClr val="black"/>
              </a:solidFill>
              <a:latin typeface="+mn-ea"/>
              <a:cs typeface="Calibri"/>
            </a:endParaRPr>
          </a:p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 	0	[</a:t>
            </a: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+mn-ea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+mn-ea"/>
                <a:cs typeface="Calibri"/>
              </a:rPr>
              <a:t>0</a:t>
            </a:r>
            <a:r>
              <a:rPr lang="en-US" sz="2000" baseline="-25000" dirty="0">
                <a:solidFill>
                  <a:prstClr val="black"/>
                </a:solidFill>
                <a:latin typeface="+mn-ea"/>
                <a:cs typeface="Calibri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], </a:t>
            </a:r>
          </a:p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+mn-ea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+mn-ea"/>
                <a:cs typeface="Calibri"/>
              </a:rPr>
              <a:t>1</a:t>
            </a:r>
            <a:r>
              <a:rPr lang="en-US" sz="2000" baseline="-25000" dirty="0">
                <a:solidFill>
                  <a:prstClr val="black"/>
                </a:solidFill>
                <a:latin typeface="+mn-ea"/>
                <a:cs typeface="Calibri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],  </a:t>
            </a:r>
          </a:p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01</a:t>
            </a:r>
            <a:r>
              <a:rPr lang="en-US" sz="2000" u="sng" dirty="0">
                <a:solidFill>
                  <a:srgbClr val="0070C0"/>
                </a:solidFill>
                <a:latin typeface="+mn-ea"/>
                <a:cs typeface="Calibri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+mn-ea"/>
                <a:cs typeface="Calibri"/>
              </a:rPr>
              <a:t>1</a:t>
            </a:r>
            <a:r>
              <a:rPr lang="en-US" sz="2000" baseline="-25000" dirty="0">
                <a:solidFill>
                  <a:prstClr val="black"/>
                </a:solidFill>
                <a:latin typeface="+mn-ea"/>
                <a:cs typeface="Calibri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],  </a:t>
            </a:r>
          </a:p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10</a:t>
            </a:r>
            <a:r>
              <a:rPr lang="en-US" sz="2000" u="sng" dirty="0">
                <a:solidFill>
                  <a:srgbClr val="0070C0"/>
                </a:solidFill>
                <a:latin typeface="+mn-ea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+mn-ea"/>
                <a:cs typeface="Calibri"/>
              </a:rPr>
              <a:t>0</a:t>
            </a:r>
            <a:r>
              <a:rPr lang="en-US" sz="2000" baseline="-25000" dirty="0">
                <a:solidFill>
                  <a:prstClr val="black"/>
                </a:solidFill>
                <a:latin typeface="+mn-ea"/>
                <a:cs typeface="Calibri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],  </a:t>
            </a:r>
          </a:p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+mn-ea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+mn-ea"/>
                <a:cs typeface="Calibri"/>
              </a:rPr>
              <a:t>0</a:t>
            </a:r>
            <a:r>
              <a:rPr lang="en-US" sz="2000" baseline="-25000" dirty="0">
                <a:solidFill>
                  <a:prstClr val="black"/>
                </a:solidFill>
                <a:latin typeface="+mn-ea"/>
                <a:cs typeface="Calibri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]</a:t>
            </a:r>
          </a:p>
        </p:txBody>
      </p:sp>
      <p:grpSp>
        <p:nvGrpSpPr>
          <p:cNvPr id="59" name="Group 10">
            <a:extLst>
              <a:ext uri="{FF2B5EF4-FFF2-40B4-BE49-F238E27FC236}">
                <a16:creationId xmlns:a16="http://schemas.microsoft.com/office/drawing/2014/main" id="{54F46785-A13D-16C7-1412-34FB0777C6EC}"/>
              </a:ext>
            </a:extLst>
          </p:cNvPr>
          <p:cNvGrpSpPr>
            <a:grpSpLocks/>
          </p:cNvGrpSpPr>
          <p:nvPr/>
        </p:nvGrpSpPr>
        <p:grpSpPr bwMode="auto">
          <a:xfrm>
            <a:off x="5268513" y="4961546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60" name="Rectangle 11">
              <a:extLst>
                <a:ext uri="{FF2B5EF4-FFF2-40B4-BE49-F238E27FC236}">
                  <a16:creationId xmlns:a16="http://schemas.microsoft.com/office/drawing/2014/main" id="{29F691CD-2A3D-07CB-D368-A0A33B184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0</a:t>
              </a: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CAE51548-23B0-87B9-A35B-2C306B6ED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alibri"/>
              </a:endParaRPr>
            </a:p>
          </p:txBody>
        </p:sp>
        <p:sp>
          <p:nvSpPr>
            <p:cNvPr id="62" name="Rectangle 13">
              <a:extLst>
                <a:ext uri="{FF2B5EF4-FFF2-40B4-BE49-F238E27FC236}">
                  <a16:creationId xmlns:a16="http://schemas.microsoft.com/office/drawing/2014/main" id="{C26B926C-0F68-C648-AC63-9AA740D53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alibri"/>
              </a:endParaRPr>
            </a:p>
          </p:txBody>
        </p:sp>
      </p:grpSp>
      <p:sp>
        <p:nvSpPr>
          <p:cNvPr id="63" name="Rectangle 14">
            <a:extLst>
              <a:ext uri="{FF2B5EF4-FFF2-40B4-BE49-F238E27FC236}">
                <a16:creationId xmlns:a16="http://schemas.microsoft.com/office/drawing/2014/main" id="{C7A97EB2-080D-ED8C-C9C2-75566E28B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737" y="4578958"/>
            <a:ext cx="317394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 err="1">
                <a:solidFill>
                  <a:prstClr val="black"/>
                </a:solidFill>
                <a:latin typeface="+mn-ea"/>
                <a:cs typeface="Calibri"/>
              </a:rPr>
              <a:t>v</a:t>
            </a:r>
            <a:endParaRPr lang="en-US" sz="2000" dirty="0">
              <a:solidFill>
                <a:prstClr val="black"/>
              </a:solidFill>
              <a:latin typeface="+mn-ea"/>
              <a:cs typeface="Calibri"/>
            </a:endParaRPr>
          </a:p>
        </p:txBody>
      </p:sp>
      <p:sp>
        <p:nvSpPr>
          <p:cNvPr id="704" name="Rectangle 15">
            <a:extLst>
              <a:ext uri="{FF2B5EF4-FFF2-40B4-BE49-F238E27FC236}">
                <a16:creationId xmlns:a16="http://schemas.microsoft.com/office/drawing/2014/main" id="{5F18C409-852A-DE87-E775-831B7E0F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179" y="4605583"/>
            <a:ext cx="644406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dirty="0">
                <a:solidFill>
                  <a:srgbClr val="C00000"/>
                </a:solidFill>
                <a:latin typeface="+mn-ea"/>
                <a:cs typeface="Calibri"/>
              </a:rPr>
              <a:t>标签</a:t>
            </a:r>
            <a:endParaRPr lang="en-US" dirty="0">
              <a:solidFill>
                <a:srgbClr val="C00000"/>
              </a:solidFill>
              <a:latin typeface="+mn-ea"/>
              <a:cs typeface="Calibri"/>
            </a:endParaRPr>
          </a:p>
        </p:txBody>
      </p:sp>
      <p:sp>
        <p:nvSpPr>
          <p:cNvPr id="705" name="Rectangle 16">
            <a:extLst>
              <a:ext uri="{FF2B5EF4-FFF2-40B4-BE49-F238E27FC236}">
                <a16:creationId xmlns:a16="http://schemas.microsoft.com/office/drawing/2014/main" id="{55879E19-D5B8-C68B-3862-8636EA566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76" y="4597713"/>
            <a:ext cx="87523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  <a:cs typeface="Calibri"/>
              </a:rPr>
              <a:t>数据块</a:t>
            </a:r>
            <a:endParaRPr lang="en-US" dirty="0">
              <a:solidFill>
                <a:prstClr val="black"/>
              </a:solidFill>
              <a:latin typeface="+mn-ea"/>
              <a:cs typeface="Calibri"/>
            </a:endParaRPr>
          </a:p>
        </p:txBody>
      </p:sp>
      <p:sp>
        <p:nvSpPr>
          <p:cNvPr id="706" name="Rectangle 17">
            <a:extLst>
              <a:ext uri="{FF2B5EF4-FFF2-40B4-BE49-F238E27FC236}">
                <a16:creationId xmlns:a16="http://schemas.microsoft.com/office/drawing/2014/main" id="{4D1C96D5-5587-72D8-43B8-6D23F8346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512" y="5271107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alibri"/>
              </a:rPr>
              <a:t>0</a:t>
            </a:r>
          </a:p>
        </p:txBody>
      </p:sp>
      <p:sp>
        <p:nvSpPr>
          <p:cNvPr id="707" name="Rectangle 18">
            <a:extLst>
              <a:ext uri="{FF2B5EF4-FFF2-40B4-BE49-F238E27FC236}">
                <a16:creationId xmlns:a16="http://schemas.microsoft.com/office/drawing/2014/main" id="{13402AEE-32F9-51FE-49E5-C9A56004C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187" y="5271107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708" name="Rectangle 19">
            <a:extLst>
              <a:ext uri="{FF2B5EF4-FFF2-40B4-BE49-F238E27FC236}">
                <a16:creationId xmlns:a16="http://schemas.microsoft.com/office/drawing/2014/main" id="{515922BE-07E5-0EB8-6DDF-5B01D8DE0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1525" y="5271107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709" name="Rectangle 20">
            <a:extLst>
              <a:ext uri="{FF2B5EF4-FFF2-40B4-BE49-F238E27FC236}">
                <a16:creationId xmlns:a16="http://schemas.microsoft.com/office/drawing/2014/main" id="{4613D180-274A-869D-C8B8-20C13A7EF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512" y="5779107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alibri"/>
              </a:rPr>
              <a:t>0</a:t>
            </a:r>
          </a:p>
        </p:txBody>
      </p:sp>
      <p:sp>
        <p:nvSpPr>
          <p:cNvPr id="710" name="Rectangle 21">
            <a:extLst>
              <a:ext uri="{FF2B5EF4-FFF2-40B4-BE49-F238E27FC236}">
                <a16:creationId xmlns:a16="http://schemas.microsoft.com/office/drawing/2014/main" id="{02C9AE7F-1E82-1789-9950-2996E702A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187" y="5779107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711" name="Rectangle 22">
            <a:extLst>
              <a:ext uri="{FF2B5EF4-FFF2-40B4-BE49-F238E27FC236}">
                <a16:creationId xmlns:a16="http://schemas.microsoft.com/office/drawing/2014/main" id="{AAD3B2B3-0A41-F271-31B5-5DF27A423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1525" y="5779107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712" name="Rectangle 23">
            <a:extLst>
              <a:ext uri="{FF2B5EF4-FFF2-40B4-BE49-F238E27FC236}">
                <a16:creationId xmlns:a16="http://schemas.microsoft.com/office/drawing/2014/main" id="{56FDF922-378B-D1DB-9D81-CDB7A1CC5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512" y="6102957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Calibri"/>
              </a:rPr>
              <a:t>0</a:t>
            </a:r>
          </a:p>
        </p:txBody>
      </p:sp>
      <p:sp>
        <p:nvSpPr>
          <p:cNvPr id="713" name="Rectangle 24">
            <a:extLst>
              <a:ext uri="{FF2B5EF4-FFF2-40B4-BE49-F238E27FC236}">
                <a16:creationId xmlns:a16="http://schemas.microsoft.com/office/drawing/2014/main" id="{BF527AB9-6D5D-4ED5-ED6B-2F94C0C6A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187" y="6102957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714" name="Rectangle 25">
            <a:extLst>
              <a:ext uri="{FF2B5EF4-FFF2-40B4-BE49-F238E27FC236}">
                <a16:creationId xmlns:a16="http://schemas.microsoft.com/office/drawing/2014/main" id="{91C26D00-0C81-454E-0296-D4C1AB363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1525" y="6102957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715" name="Text Box 27">
            <a:extLst>
              <a:ext uri="{FF2B5EF4-FFF2-40B4-BE49-F238E27FC236}">
                <a16:creationId xmlns:a16="http://schemas.microsoft.com/office/drawing/2014/main" id="{F5F6FE6D-E029-188B-B1E2-CE255E1D5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72" y="3042416"/>
            <a:ext cx="729366" cy="300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miss</a:t>
            </a:r>
          </a:p>
        </p:txBody>
      </p:sp>
      <p:grpSp>
        <p:nvGrpSpPr>
          <p:cNvPr id="716" name="Group 28">
            <a:extLst>
              <a:ext uri="{FF2B5EF4-FFF2-40B4-BE49-F238E27FC236}">
                <a16:creationId xmlns:a16="http://schemas.microsoft.com/office/drawing/2014/main" id="{0153E8A4-9D9F-E0C3-81D5-71AB06C1C784}"/>
              </a:ext>
            </a:extLst>
          </p:cNvPr>
          <p:cNvGrpSpPr>
            <a:grpSpLocks/>
          </p:cNvGrpSpPr>
          <p:nvPr/>
        </p:nvGrpSpPr>
        <p:grpSpPr bwMode="auto">
          <a:xfrm>
            <a:off x="5268512" y="4951466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717" name="Rectangle 29">
              <a:extLst>
                <a:ext uri="{FF2B5EF4-FFF2-40B4-BE49-F238E27FC236}">
                  <a16:creationId xmlns:a16="http://schemas.microsoft.com/office/drawing/2014/main" id="{8D050D69-01D1-839C-97A8-FF206EDE6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1</a:t>
              </a:r>
            </a:p>
          </p:txBody>
        </p:sp>
        <p:sp>
          <p:nvSpPr>
            <p:cNvPr id="718" name="Rectangle 30">
              <a:extLst>
                <a:ext uri="{FF2B5EF4-FFF2-40B4-BE49-F238E27FC236}">
                  <a16:creationId xmlns:a16="http://schemas.microsoft.com/office/drawing/2014/main" id="{C78FBCFF-B735-AD63-47E8-577A2A5E6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00</a:t>
              </a:r>
            </a:p>
          </p:txBody>
        </p:sp>
        <p:sp>
          <p:nvSpPr>
            <p:cNvPr id="719" name="Rectangle 31">
              <a:extLst>
                <a:ext uri="{FF2B5EF4-FFF2-40B4-BE49-F238E27FC236}">
                  <a16:creationId xmlns:a16="http://schemas.microsoft.com/office/drawing/2014/main" id="{4EB914F3-6A1A-97DF-60CB-C27268F05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M[0-1]</a:t>
              </a:r>
            </a:p>
          </p:txBody>
        </p:sp>
      </p:grpSp>
      <p:sp>
        <p:nvSpPr>
          <p:cNvPr id="720" name="Text Box 32">
            <a:extLst>
              <a:ext uri="{FF2B5EF4-FFF2-40B4-BE49-F238E27FC236}">
                <a16:creationId xmlns:a16="http://schemas.microsoft.com/office/drawing/2014/main" id="{D10DAF97-99A2-3D32-7BB3-A48EBA381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660" y="3334318"/>
            <a:ext cx="506548" cy="300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hit</a:t>
            </a:r>
          </a:p>
        </p:txBody>
      </p:sp>
      <p:sp>
        <p:nvSpPr>
          <p:cNvPr id="769" name="Text Box 33">
            <a:extLst>
              <a:ext uri="{FF2B5EF4-FFF2-40B4-BE49-F238E27FC236}">
                <a16:creationId xmlns:a16="http://schemas.microsoft.com/office/drawing/2014/main" id="{30CC90DC-D108-3298-61C8-54ADC106B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72" y="3639118"/>
            <a:ext cx="729366" cy="300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miss</a:t>
            </a:r>
          </a:p>
        </p:txBody>
      </p:sp>
      <p:grpSp>
        <p:nvGrpSpPr>
          <p:cNvPr id="770" name="Group 34">
            <a:extLst>
              <a:ext uri="{FF2B5EF4-FFF2-40B4-BE49-F238E27FC236}">
                <a16:creationId xmlns:a16="http://schemas.microsoft.com/office/drawing/2014/main" id="{D09A45C9-48B2-8012-5A8F-A97557C0BCF7}"/>
              </a:ext>
            </a:extLst>
          </p:cNvPr>
          <p:cNvGrpSpPr>
            <a:grpSpLocks/>
          </p:cNvGrpSpPr>
          <p:nvPr/>
        </p:nvGrpSpPr>
        <p:grpSpPr bwMode="auto">
          <a:xfrm>
            <a:off x="5268513" y="5775933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771" name="Rectangle 35">
              <a:extLst>
                <a:ext uri="{FF2B5EF4-FFF2-40B4-BE49-F238E27FC236}">
                  <a16:creationId xmlns:a16="http://schemas.microsoft.com/office/drawing/2014/main" id="{F5911217-F8D2-9080-4000-8773B21B4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1</a:t>
              </a:r>
            </a:p>
          </p:txBody>
        </p:sp>
        <p:sp>
          <p:nvSpPr>
            <p:cNvPr id="772" name="Rectangle 36">
              <a:extLst>
                <a:ext uri="{FF2B5EF4-FFF2-40B4-BE49-F238E27FC236}">
                  <a16:creationId xmlns:a16="http://schemas.microsoft.com/office/drawing/2014/main" id="{5A4091EC-391D-7794-BE28-89ECB1DDA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01</a:t>
              </a:r>
            </a:p>
          </p:txBody>
        </p:sp>
        <p:sp>
          <p:nvSpPr>
            <p:cNvPr id="773" name="Rectangle 37">
              <a:extLst>
                <a:ext uri="{FF2B5EF4-FFF2-40B4-BE49-F238E27FC236}">
                  <a16:creationId xmlns:a16="http://schemas.microsoft.com/office/drawing/2014/main" id="{401B73F9-B3F6-940C-CD14-A165778B1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M[6-7]</a:t>
              </a:r>
            </a:p>
          </p:txBody>
        </p:sp>
      </p:grpSp>
      <p:sp>
        <p:nvSpPr>
          <p:cNvPr id="774" name="Text Box 38">
            <a:extLst>
              <a:ext uri="{FF2B5EF4-FFF2-40B4-BE49-F238E27FC236}">
                <a16:creationId xmlns:a16="http://schemas.microsoft.com/office/drawing/2014/main" id="{9244C313-0929-860E-0CD1-8631E3875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72" y="3943918"/>
            <a:ext cx="729366" cy="300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miss</a:t>
            </a:r>
          </a:p>
        </p:txBody>
      </p:sp>
      <p:grpSp>
        <p:nvGrpSpPr>
          <p:cNvPr id="775" name="Group 39">
            <a:extLst>
              <a:ext uri="{FF2B5EF4-FFF2-40B4-BE49-F238E27FC236}">
                <a16:creationId xmlns:a16="http://schemas.microsoft.com/office/drawing/2014/main" id="{E1B781EF-9329-50B4-7507-5436ADC4FE19}"/>
              </a:ext>
            </a:extLst>
          </p:cNvPr>
          <p:cNvGrpSpPr>
            <a:grpSpLocks/>
          </p:cNvGrpSpPr>
          <p:nvPr/>
        </p:nvGrpSpPr>
        <p:grpSpPr bwMode="auto">
          <a:xfrm>
            <a:off x="5268513" y="5267932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776" name="Rectangle 40">
              <a:extLst>
                <a:ext uri="{FF2B5EF4-FFF2-40B4-BE49-F238E27FC236}">
                  <a16:creationId xmlns:a16="http://schemas.microsoft.com/office/drawing/2014/main" id="{D8F4DB33-0D7A-5B09-D079-AFA360AC0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1</a:t>
              </a:r>
            </a:p>
          </p:txBody>
        </p:sp>
        <p:sp>
          <p:nvSpPr>
            <p:cNvPr id="777" name="Rectangle 41">
              <a:extLst>
                <a:ext uri="{FF2B5EF4-FFF2-40B4-BE49-F238E27FC236}">
                  <a16:creationId xmlns:a16="http://schemas.microsoft.com/office/drawing/2014/main" id="{897CDAF0-8185-C523-585E-B2A6D7717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10</a:t>
              </a:r>
            </a:p>
          </p:txBody>
        </p:sp>
        <p:sp>
          <p:nvSpPr>
            <p:cNvPr id="778" name="Rectangle 42">
              <a:extLst>
                <a:ext uri="{FF2B5EF4-FFF2-40B4-BE49-F238E27FC236}">
                  <a16:creationId xmlns:a16="http://schemas.microsoft.com/office/drawing/2014/main" id="{C478EB67-53C5-00E8-CADA-2635DDE65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/>
                </a:rPr>
                <a:t>M[8-9]</a:t>
              </a:r>
            </a:p>
          </p:txBody>
        </p:sp>
      </p:grpSp>
      <p:sp>
        <p:nvSpPr>
          <p:cNvPr id="779" name="Text Box 43">
            <a:extLst>
              <a:ext uri="{FF2B5EF4-FFF2-40B4-BE49-F238E27FC236}">
                <a16:creationId xmlns:a16="http://schemas.microsoft.com/office/drawing/2014/main" id="{C1647FFE-B620-50DF-3CAA-024B9A94B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660" y="4248718"/>
            <a:ext cx="506548" cy="300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+mn-ea"/>
                <a:cs typeface="Calibri"/>
              </a:rPr>
              <a:t>hit</a:t>
            </a:r>
          </a:p>
        </p:txBody>
      </p:sp>
      <p:sp>
        <p:nvSpPr>
          <p:cNvPr id="780" name="TextBox 46">
            <a:extLst>
              <a:ext uri="{FF2B5EF4-FFF2-40B4-BE49-F238E27FC236}">
                <a16:creationId xmlns:a16="http://schemas.microsoft.com/office/drawing/2014/main" id="{9E7C4BCF-E6AB-838D-810E-884E1EBDFE7A}"/>
              </a:ext>
            </a:extLst>
          </p:cNvPr>
          <p:cNvSpPr txBox="1"/>
          <p:nvPr/>
        </p:nvSpPr>
        <p:spPr>
          <a:xfrm>
            <a:off x="4171549" y="5271107"/>
            <a:ext cx="858838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457200"/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81" name="TextBox 47">
            <a:extLst>
              <a:ext uri="{FF2B5EF4-FFF2-40B4-BE49-F238E27FC236}">
                <a16:creationId xmlns:a16="http://schemas.microsoft.com/office/drawing/2014/main" id="{EDB74944-5C34-69DF-CF09-600FF1562C40}"/>
              </a:ext>
            </a:extLst>
          </p:cNvPr>
          <p:cNvSpPr txBox="1"/>
          <p:nvPr/>
        </p:nvSpPr>
        <p:spPr>
          <a:xfrm>
            <a:off x="4572844" y="503615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0070C0"/>
                </a:solidFill>
                <a:latin typeface="+mn-ea"/>
              </a:rPr>
              <a:t>S = 0</a:t>
            </a:r>
          </a:p>
        </p:txBody>
      </p:sp>
      <p:sp>
        <p:nvSpPr>
          <p:cNvPr id="782" name="TextBox 48">
            <a:extLst>
              <a:ext uri="{FF2B5EF4-FFF2-40B4-BE49-F238E27FC236}">
                <a16:creationId xmlns:a16="http://schemas.microsoft.com/office/drawing/2014/main" id="{62197990-4CD6-CE55-0475-5EA8D1DCF90F}"/>
              </a:ext>
            </a:extLst>
          </p:cNvPr>
          <p:cNvSpPr txBox="1"/>
          <p:nvPr/>
        </p:nvSpPr>
        <p:spPr>
          <a:xfrm>
            <a:off x="4572844" y="588602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0070C0"/>
                </a:solidFill>
                <a:latin typeface="+mn-ea"/>
              </a:rPr>
              <a:t>S = 1</a:t>
            </a:r>
          </a:p>
        </p:txBody>
      </p:sp>
      <p:sp>
        <p:nvSpPr>
          <p:cNvPr id="783" name="Rectangle 5">
            <a:extLst>
              <a:ext uri="{FF2B5EF4-FFF2-40B4-BE49-F238E27FC236}">
                <a16:creationId xmlns:a16="http://schemas.microsoft.com/office/drawing/2014/main" id="{F02E9124-3614-00C6-1724-A678014B4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441" y="3553625"/>
            <a:ext cx="703262" cy="28575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Calibri"/>
              </a:rPr>
              <a:t>x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Calibri"/>
              </a:rPr>
              <a:t>x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Calibri"/>
            </a:endParaRPr>
          </a:p>
        </p:txBody>
      </p:sp>
      <p:sp>
        <p:nvSpPr>
          <p:cNvPr id="784" name="Rectangle 6">
            <a:extLst>
              <a:ext uri="{FF2B5EF4-FFF2-40B4-BE49-F238E27FC236}">
                <a16:creationId xmlns:a16="http://schemas.microsoft.com/office/drawing/2014/main" id="{E0024756-E890-FEB8-6ACC-44917407B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919" y="3202042"/>
            <a:ext cx="642804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t=2</a:t>
            </a:r>
          </a:p>
        </p:txBody>
      </p:sp>
      <p:sp>
        <p:nvSpPr>
          <p:cNvPr id="785" name="Rectangle 7">
            <a:extLst>
              <a:ext uri="{FF2B5EF4-FFF2-40B4-BE49-F238E27FC236}">
                <a16:creationId xmlns:a16="http://schemas.microsoft.com/office/drawing/2014/main" id="{2396AEB3-3B3B-DC6B-6FCE-E1EF8C71C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2673" y="3215290"/>
            <a:ext cx="663642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s=1</a:t>
            </a:r>
          </a:p>
        </p:txBody>
      </p:sp>
      <p:sp>
        <p:nvSpPr>
          <p:cNvPr id="786" name="Rectangle 8">
            <a:extLst>
              <a:ext uri="{FF2B5EF4-FFF2-40B4-BE49-F238E27FC236}">
                <a16:creationId xmlns:a16="http://schemas.microsoft.com/office/drawing/2014/main" id="{0DDAC832-7DCF-2489-AD3B-CA3005BB9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0223" y="3209240"/>
            <a:ext cx="708526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+mn-ea"/>
                <a:cs typeface="Calibri"/>
              </a:rPr>
              <a:t>b=1</a:t>
            </a:r>
          </a:p>
        </p:txBody>
      </p:sp>
      <p:sp>
        <p:nvSpPr>
          <p:cNvPr id="787" name="Rectangle 9">
            <a:extLst>
              <a:ext uri="{FF2B5EF4-FFF2-40B4-BE49-F238E27FC236}">
                <a16:creationId xmlns:a16="http://schemas.microsoft.com/office/drawing/2014/main" id="{4E405498-7646-82D6-8F3A-35BC07795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991" y="3553625"/>
            <a:ext cx="703262" cy="28575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Calibri"/>
              </a:rPr>
              <a:t>x</a:t>
            </a:r>
          </a:p>
        </p:txBody>
      </p:sp>
      <p:sp>
        <p:nvSpPr>
          <p:cNvPr id="788" name="Rectangle 10">
            <a:extLst>
              <a:ext uri="{FF2B5EF4-FFF2-40B4-BE49-F238E27FC236}">
                <a16:creationId xmlns:a16="http://schemas.microsoft.com/office/drawing/2014/main" id="{7EB9DD8A-2DD9-8C72-0361-09D005B6E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2954" y="3553625"/>
            <a:ext cx="703263" cy="28575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ea"/>
                <a:cs typeface="Calibri"/>
              </a:rPr>
              <a:t>x</a:t>
            </a:r>
          </a:p>
        </p:txBody>
      </p:sp>
      <p:sp>
        <p:nvSpPr>
          <p:cNvPr id="789" name="TextBox 54">
            <a:extLst>
              <a:ext uri="{FF2B5EF4-FFF2-40B4-BE49-F238E27FC236}">
                <a16:creationId xmlns:a16="http://schemas.microsoft.com/office/drawing/2014/main" id="{B0F080F5-2162-6A81-DD0B-FFD71FFEB9F9}"/>
              </a:ext>
            </a:extLst>
          </p:cNvPr>
          <p:cNvSpPr txBox="1"/>
          <p:nvPr/>
        </p:nvSpPr>
        <p:spPr>
          <a:xfrm>
            <a:off x="8260008" y="2857749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数据的地址</a:t>
            </a:r>
            <a:r>
              <a:rPr lang="en-US" dirty="0">
                <a:solidFill>
                  <a:prstClr val="black"/>
                </a:solidFill>
                <a:latin typeface="+mn-ea"/>
              </a:rPr>
              <a:t>:</a:t>
            </a:r>
          </a:p>
        </p:txBody>
      </p:sp>
      <p:sp>
        <p:nvSpPr>
          <p:cNvPr id="790" name="TextBox 74">
            <a:extLst>
              <a:ext uri="{FF2B5EF4-FFF2-40B4-BE49-F238E27FC236}">
                <a16:creationId xmlns:a16="http://schemas.microsoft.com/office/drawing/2014/main" id="{7B49F5CD-BC48-865A-C582-9F479D4C88FF}"/>
              </a:ext>
            </a:extLst>
          </p:cNvPr>
          <p:cNvSpPr txBox="1"/>
          <p:nvPr/>
        </p:nvSpPr>
        <p:spPr>
          <a:xfrm>
            <a:off x="8314084" y="386443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行标签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91" name="TextBox 79">
            <a:extLst>
              <a:ext uri="{FF2B5EF4-FFF2-40B4-BE49-F238E27FC236}">
                <a16:creationId xmlns:a16="http://schemas.microsoft.com/office/drawing/2014/main" id="{C8AA17D2-A3FE-BF66-833A-C10E3F1F0CFB}"/>
              </a:ext>
            </a:extLst>
          </p:cNvPr>
          <p:cNvSpPr txBox="1"/>
          <p:nvPr/>
        </p:nvSpPr>
        <p:spPr>
          <a:xfrm>
            <a:off x="9028513" y="386443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组索引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92" name="TextBox 80">
            <a:extLst>
              <a:ext uri="{FF2B5EF4-FFF2-40B4-BE49-F238E27FC236}">
                <a16:creationId xmlns:a16="http://schemas.microsoft.com/office/drawing/2014/main" id="{FECE0A19-287F-EA4C-CD2C-D963DE4B38A3}"/>
              </a:ext>
            </a:extLst>
          </p:cNvPr>
          <p:cNvSpPr txBox="1"/>
          <p:nvPr/>
        </p:nvSpPr>
        <p:spPr>
          <a:xfrm>
            <a:off x="9742942" y="386443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偏移量</a:t>
            </a:r>
            <a:endParaRPr lang="en-US" sz="1600" dirty="0">
              <a:solidFill>
                <a:prstClr val="black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516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" grpId="0"/>
      <p:bldP spid="720" grpId="0"/>
      <p:bldP spid="769" grpId="0"/>
      <p:bldP spid="774" grpId="0"/>
      <p:bldP spid="77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思考：既然两路组相连可以提高性能，那么是否可以让更多的组相连呢？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缓存的组相联设计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170ABC7C-A941-1E1E-8CDF-84D32F6ACB88}"/>
              </a:ext>
            </a:extLst>
          </p:cNvPr>
          <p:cNvSpPr txBox="1"/>
          <p:nvPr/>
        </p:nvSpPr>
        <p:spPr>
          <a:xfrm>
            <a:off x="711426" y="3065799"/>
            <a:ext cx="10145463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Calibri"/>
              </a:rPr>
              <a:t>答案是肯定的，极端情况时缓存可以将所有的组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联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Calibri"/>
              </a:rPr>
              <a:t>接起来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Calibri"/>
              </a:rPr>
              <a:t>,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Calibri"/>
              </a:rPr>
              <a:t>称为全相联，即全部数据行保存在一个组中，等同于不存在组的概念，这时直接比较行标签即可，可以最大程度的降低缓存的替换频率。</a:t>
            </a:r>
            <a:endParaRPr lang="en-US" altLang="zh-CN" dirty="0">
              <a:solidFill>
                <a:prstClr val="black"/>
              </a:solidFill>
              <a:latin typeface="+mn-ea"/>
              <a:cs typeface="Calibri"/>
            </a:endParaRP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Calibri"/>
              </a:rPr>
              <a:t>思考：天下没有免费的午餐，全相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联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Calibri"/>
              </a:rPr>
              <a:t>的设计缺点是什么？</a:t>
            </a:r>
            <a:endParaRPr lang="en-US" altLang="zh-CN" dirty="0">
              <a:solidFill>
                <a:prstClr val="black"/>
              </a:solidFill>
              <a:latin typeface="+mn-ea"/>
              <a:cs typeface="Calibri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EBA68E73-0AFC-E77D-A483-B10930A8ABA9}"/>
              </a:ext>
            </a:extLst>
          </p:cNvPr>
          <p:cNvSpPr txBox="1"/>
          <p:nvPr/>
        </p:nvSpPr>
        <p:spPr>
          <a:xfrm>
            <a:off x="711427" y="4640327"/>
            <a:ext cx="460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Calibri"/>
              </a:rPr>
              <a:t>答案是更高的硬件成本！</a:t>
            </a:r>
            <a:endParaRPr lang="en-US" altLang="zh-CN" dirty="0">
              <a:solidFill>
                <a:prstClr val="black"/>
              </a:solidFill>
              <a:latin typeface="+mn-ea"/>
              <a:cs typeface="Calibri"/>
            </a:endParaRP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810D0DDA-2CCB-9CA7-AA1A-0E568361FEE9}"/>
              </a:ext>
            </a:extLst>
          </p:cNvPr>
          <p:cNvSpPr txBox="1"/>
          <p:nvPr/>
        </p:nvSpPr>
        <p:spPr>
          <a:xfrm>
            <a:off x="711427" y="5338720"/>
            <a:ext cx="10145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Calibri"/>
              </a:rPr>
              <a:t>同学们可以自行思考，在确定的地址长度和缓存大小下，如何合理地设计缓存的分组数量，标签长度，及相联路数。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827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1666646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思考：当缓存命中的数据由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CPU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写更新时怎么办？存在数据的多份拷贝，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L1-L3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缓存、主存、磁盘，如何保证数据的一致性？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缓存数据的写更新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8" name="Group 2">
            <a:extLst>
              <a:ext uri="{FF2B5EF4-FFF2-40B4-BE49-F238E27FC236}">
                <a16:creationId xmlns:a16="http://schemas.microsoft.com/office/drawing/2014/main" id="{78CC3069-2935-78B3-0180-5F79CCD54355}"/>
              </a:ext>
            </a:extLst>
          </p:cNvPr>
          <p:cNvGrpSpPr/>
          <p:nvPr/>
        </p:nvGrpSpPr>
        <p:grpSpPr>
          <a:xfrm>
            <a:off x="7259324" y="3531664"/>
            <a:ext cx="4274886" cy="1168756"/>
            <a:chOff x="4640515" y="1115144"/>
            <a:chExt cx="4274886" cy="1168756"/>
          </a:xfrm>
        </p:grpSpPr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14D1AD55-E28C-0B21-F39B-73C63E004EBC}"/>
                </a:ext>
              </a:extLst>
            </p:cNvPr>
            <p:cNvSpPr/>
            <p:nvPr/>
          </p:nvSpPr>
          <p:spPr bwMode="auto">
            <a:xfrm>
              <a:off x="5105401" y="1115144"/>
              <a:ext cx="3810000" cy="53340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8A6D96A7-3DC9-2FCD-B148-DA3ECD45750C}"/>
                </a:ext>
              </a:extLst>
            </p:cNvPr>
            <p:cNvSpPr/>
            <p:nvPr/>
          </p:nvSpPr>
          <p:spPr bwMode="auto">
            <a:xfrm>
              <a:off x="6890195" y="1229444"/>
              <a:ext cx="272605" cy="30480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0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07F3F57C-07DF-363A-8FA7-93A5F5CF6579}"/>
                </a:ext>
              </a:extLst>
            </p:cNvPr>
            <p:cNvSpPr/>
            <p:nvPr/>
          </p:nvSpPr>
          <p:spPr bwMode="auto">
            <a:xfrm>
              <a:off x="7162800" y="1229444"/>
              <a:ext cx="272605" cy="30480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1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B89AD86B-D4D2-33AF-BC10-078323511D1E}"/>
                </a:ext>
              </a:extLst>
            </p:cNvPr>
            <p:cNvSpPr/>
            <p:nvPr/>
          </p:nvSpPr>
          <p:spPr bwMode="auto">
            <a:xfrm>
              <a:off x="7423595" y="1229444"/>
              <a:ext cx="272605" cy="30480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2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6EF623FB-6C9F-F534-042E-DBE3D94BC4C5}"/>
                </a:ext>
              </a:extLst>
            </p:cNvPr>
            <p:cNvSpPr/>
            <p:nvPr/>
          </p:nvSpPr>
          <p:spPr bwMode="auto">
            <a:xfrm>
              <a:off x="8337995" y="1229444"/>
              <a:ext cx="457200" cy="30480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B-1</a:t>
              </a:r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36E5F076-F7F8-617D-7967-BFC7EA641FA9}"/>
                </a:ext>
              </a:extLst>
            </p:cNvPr>
            <p:cNvSpPr/>
            <p:nvPr/>
          </p:nvSpPr>
          <p:spPr bwMode="auto">
            <a:xfrm>
              <a:off x="7696200" y="1229444"/>
              <a:ext cx="641795" cy="30480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38" name="Straight Connector 10">
              <a:extLst>
                <a:ext uri="{FF2B5EF4-FFF2-40B4-BE49-F238E27FC236}">
                  <a16:creationId xmlns:a16="http://schemas.microsoft.com/office/drawing/2014/main" id="{5E33DC8D-1631-2091-B7AB-0CDCC9FABE67}"/>
                </a:ext>
              </a:extLst>
            </p:cNvPr>
            <p:cNvCxnSpPr/>
            <p:nvPr/>
          </p:nvCxnSpPr>
          <p:spPr bwMode="auto">
            <a:xfrm>
              <a:off x="7830351" y="1381050"/>
              <a:ext cx="457200" cy="1588"/>
            </a:xfrm>
            <a:prstGeom prst="line">
              <a:avLst/>
            </a:prstGeom>
            <a:noFill/>
            <a:ln w="38100" cap="rnd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Rectangle 11">
              <a:extLst>
                <a:ext uri="{FF2B5EF4-FFF2-40B4-BE49-F238E27FC236}">
                  <a16:creationId xmlns:a16="http://schemas.microsoft.com/office/drawing/2014/main" id="{45603057-EEA8-70CF-2E9B-B40F0AD7A89F}"/>
                </a:ext>
              </a:extLst>
            </p:cNvPr>
            <p:cNvSpPr/>
            <p:nvPr/>
          </p:nvSpPr>
          <p:spPr bwMode="auto">
            <a:xfrm>
              <a:off x="5987605" y="1229444"/>
              <a:ext cx="717995" cy="30480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tag</a:t>
              </a:r>
            </a:p>
          </p:txBody>
        </p:sp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885283D0-4623-B1B9-9CD2-CBD3FAA5F24B}"/>
                </a:ext>
              </a:extLst>
            </p:cNvPr>
            <p:cNvSpPr/>
            <p:nvPr/>
          </p:nvSpPr>
          <p:spPr bwMode="auto">
            <a:xfrm>
              <a:off x="5597532" y="1241788"/>
              <a:ext cx="272605" cy="30480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</a:rPr>
                <a:t>d</a:t>
              </a:r>
            </a:p>
          </p:txBody>
        </p:sp>
        <p:sp>
          <p:nvSpPr>
            <p:cNvPr id="41" name="AutoShape 16">
              <a:extLst>
                <a:ext uri="{FF2B5EF4-FFF2-40B4-BE49-F238E27FC236}">
                  <a16:creationId xmlns:a16="http://schemas.microsoft.com/office/drawing/2014/main" id="{A10DF3C2-C8BD-767B-8515-5B12F96D2753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7741272" y="873133"/>
              <a:ext cx="228600" cy="1905000"/>
            </a:xfrm>
            <a:prstGeom prst="leftBrace">
              <a:avLst>
                <a:gd name="adj1" fmla="val 136972"/>
                <a:gd name="adj2" fmla="val 50000"/>
              </a:avLst>
            </a:prstGeom>
            <a:noFill/>
            <a:ln w="25400">
              <a:solidFill>
                <a:sysClr val="windowText" lastClr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2" name="TextBox 14">
              <a:extLst>
                <a:ext uri="{FF2B5EF4-FFF2-40B4-BE49-F238E27FC236}">
                  <a16:creationId xmlns:a16="http://schemas.microsoft.com/office/drawing/2014/main" id="{6159B6EE-D8E9-A3B2-22E3-53AC271C79F6}"/>
                </a:ext>
              </a:extLst>
            </p:cNvPr>
            <p:cNvSpPr txBox="1"/>
            <p:nvPr/>
          </p:nvSpPr>
          <p:spPr>
            <a:xfrm>
              <a:off x="7257185" y="1914568"/>
              <a:ext cx="1534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B = 2</a:t>
              </a:r>
              <a:r>
                <a:rPr kumimoji="0" lang="en-US" sz="18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b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 bytes</a:t>
              </a:r>
            </a:p>
          </p:txBody>
        </p:sp>
        <p:grpSp>
          <p:nvGrpSpPr>
            <p:cNvPr id="43" name="Group 1">
              <a:extLst>
                <a:ext uri="{FF2B5EF4-FFF2-40B4-BE49-F238E27FC236}">
                  <a16:creationId xmlns:a16="http://schemas.microsoft.com/office/drawing/2014/main" id="{C92CFD67-25DB-8A98-3543-ACA38598FB8F}"/>
                </a:ext>
              </a:extLst>
            </p:cNvPr>
            <p:cNvGrpSpPr/>
            <p:nvPr/>
          </p:nvGrpSpPr>
          <p:grpSpPr>
            <a:xfrm>
              <a:off x="5544193" y="1567588"/>
              <a:ext cx="1053494" cy="633800"/>
              <a:chOff x="5493251" y="1546588"/>
              <a:chExt cx="1053494" cy="633800"/>
            </a:xfrm>
          </p:grpSpPr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12026CD9-76B6-5DA3-409C-E591C926E946}"/>
                  </a:ext>
                </a:extLst>
              </p:cNvPr>
              <p:cNvSpPr txBox="1"/>
              <p:nvPr/>
            </p:nvSpPr>
            <p:spPr>
              <a:xfrm>
                <a:off x="5493251" y="1811056"/>
                <a:ext cx="1053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</a:rPr>
                  <a:t>dirty bit</a:t>
                </a:r>
              </a:p>
            </p:txBody>
          </p:sp>
          <p:cxnSp>
            <p:nvCxnSpPr>
              <p:cNvPr id="48" name="Straight Connector 16">
                <a:extLst>
                  <a:ext uri="{FF2B5EF4-FFF2-40B4-BE49-F238E27FC236}">
                    <a16:creationId xmlns:a16="http://schemas.microsoft.com/office/drawing/2014/main" id="{A6AFC0D6-FA53-11C5-B5B7-21EE09FEF5F8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5530333" y="1698194"/>
                <a:ext cx="304800" cy="1588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2EE8BC98-86A5-C089-A66C-C48DA113BF59}"/>
                </a:ext>
              </a:extLst>
            </p:cNvPr>
            <p:cNvSpPr/>
            <p:nvPr/>
          </p:nvSpPr>
          <p:spPr bwMode="auto">
            <a:xfrm>
              <a:off x="5178914" y="1241788"/>
              <a:ext cx="272605" cy="304800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v</a:t>
              </a:r>
            </a:p>
          </p:txBody>
        </p:sp>
        <p:sp>
          <p:nvSpPr>
            <p:cNvPr id="45" name="TextBox 20">
              <a:extLst>
                <a:ext uri="{FF2B5EF4-FFF2-40B4-BE49-F238E27FC236}">
                  <a16:creationId xmlns:a16="http://schemas.microsoft.com/office/drawing/2014/main" id="{84D07EE6-01EB-BCE3-947F-189002AF4738}"/>
                </a:ext>
              </a:extLst>
            </p:cNvPr>
            <p:cNvSpPr txBox="1"/>
            <p:nvPr/>
          </p:nvSpPr>
          <p:spPr>
            <a:xfrm>
              <a:off x="4640515" y="1814224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valid bit</a:t>
              </a:r>
            </a:p>
          </p:txBody>
        </p:sp>
        <p:cxnSp>
          <p:nvCxnSpPr>
            <p:cNvPr id="46" name="Straight Connector 21">
              <a:extLst>
                <a:ext uri="{FF2B5EF4-FFF2-40B4-BE49-F238E27FC236}">
                  <a16:creationId xmlns:a16="http://schemas.microsoft.com/office/drawing/2014/main" id="{73F4DC7F-48E1-E0EF-7C99-6A9808D92C26}"/>
                </a:ext>
              </a:extLst>
            </p:cNvPr>
            <p:cNvCxnSpPr/>
            <p:nvPr/>
          </p:nvCxnSpPr>
          <p:spPr bwMode="auto">
            <a:xfrm rot="5400000" flipH="1" flipV="1">
              <a:off x="5176878" y="1706187"/>
              <a:ext cx="304800" cy="158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49" name="文本框 60">
            <a:extLst>
              <a:ext uri="{FF2B5EF4-FFF2-40B4-BE49-F238E27FC236}">
                <a16:creationId xmlns:a16="http://schemas.microsoft.com/office/drawing/2014/main" id="{276DADCB-3B1F-C2E8-7608-1E86B34EF36A}"/>
              </a:ext>
            </a:extLst>
          </p:cNvPr>
          <p:cNvSpPr txBox="1"/>
          <p:nvPr/>
        </p:nvSpPr>
        <p:spPr>
          <a:xfrm>
            <a:off x="936980" y="5182155"/>
            <a:ext cx="8459787" cy="158504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思考：当写更新的数据没有命中缓存时怎么办？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写分配：将需要写更新的数据装入缓存，和读分配过程类似。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非写分配：直接写更新主存数据，不装入缓存。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通常写分配与回写搭配使用，非写分配与直写搭配使用（为什么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?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0" name="文本框 64">
            <a:extLst>
              <a:ext uri="{FF2B5EF4-FFF2-40B4-BE49-F238E27FC236}">
                <a16:creationId xmlns:a16="http://schemas.microsoft.com/office/drawing/2014/main" id="{A9E567C9-D4B9-839D-862E-312E027AFBE5}"/>
              </a:ext>
            </a:extLst>
          </p:cNvPr>
          <p:cNvSpPr txBox="1"/>
          <p:nvPr/>
        </p:nvSpPr>
        <p:spPr>
          <a:xfrm>
            <a:off x="936980" y="3313258"/>
            <a:ext cx="5833832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直写（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write through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）：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立即同时写更新缓存和主存。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回写（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write back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）：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利用写修改标记位（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dirty bit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）在缓存中记录更新结果，等到发生缺失时写回主存。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70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2128310"/>
            <a:chOff x="1887176" y="1780606"/>
            <a:chExt cx="2532899" cy="9309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缓存的设计思想在计算机系统中的意义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缓存的工作原理和设计细节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缓存友好的程序设计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层次化存储中的缓存部分*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层次化存储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9D66E-12AA-8A1F-8B4E-2C3FA8A9A15A}"/>
              </a:ext>
            </a:extLst>
          </p:cNvPr>
          <p:cNvSpPr txBox="1"/>
          <p:nvPr/>
        </p:nvSpPr>
        <p:spPr>
          <a:xfrm>
            <a:off x="711427" y="4135905"/>
            <a:ext cx="68744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n-ea"/>
              </a:rPr>
              <a:t>*内容参考：</a:t>
            </a:r>
            <a:r>
              <a:rPr lang="en-US" altLang="zh-CN" sz="1600" dirty="0">
                <a:latin typeface="+mn-ea"/>
              </a:rPr>
              <a:t>Introduction to Computer Systems (ICS),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CMU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869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638697" y="1264932"/>
            <a:ext cx="9283913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缓存实例：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Intel i7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处理器的缓存结构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缓存的设计和实现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4" name="Rectangle 425">
            <a:extLst>
              <a:ext uri="{FF2B5EF4-FFF2-40B4-BE49-F238E27FC236}">
                <a16:creationId xmlns:a16="http://schemas.microsoft.com/office/drawing/2014/main" id="{871D8857-BD2B-DE6D-1348-F859394E5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430" y="2039217"/>
            <a:ext cx="6172200" cy="3886200"/>
          </a:xfrm>
          <a:prstGeom prst="rect">
            <a:avLst/>
          </a:prstGeom>
          <a:solidFill>
            <a:srgbClr val="D5F1CF"/>
          </a:solidFill>
          <a:ln w="12700">
            <a:solidFill>
              <a:sysClr val="windowText" lastClr="0000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5" name="Rectangle 404">
            <a:extLst>
              <a:ext uri="{FF2B5EF4-FFF2-40B4-BE49-F238E27FC236}">
                <a16:creationId xmlns:a16="http://schemas.microsoft.com/office/drawing/2014/main" id="{2B5711A0-DABA-8C6D-0606-7E7B58DC8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830" y="2344017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6" name="Rectangle 413">
            <a:extLst>
              <a:ext uri="{FF2B5EF4-FFF2-40B4-BE49-F238E27FC236}">
                <a16:creationId xmlns:a16="http://schemas.microsoft.com/office/drawing/2014/main" id="{25693D48-2949-4B7C-C3AE-2F5EBD8B1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630" y="2344017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7" name="Rectangle 396">
            <a:extLst>
              <a:ext uri="{FF2B5EF4-FFF2-40B4-BE49-F238E27FC236}">
                <a16:creationId xmlns:a16="http://schemas.microsoft.com/office/drawing/2014/main" id="{DA6B897B-DA31-A5FB-24FC-7FF6A2995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930" y="2496417"/>
            <a:ext cx="977900" cy="30480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Regs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8" name="Rectangle 397">
            <a:extLst>
              <a:ext uri="{FF2B5EF4-FFF2-40B4-BE49-F238E27FC236}">
                <a16:creationId xmlns:a16="http://schemas.microsoft.com/office/drawing/2014/main" id="{70B3035F-1FDE-F889-16A0-0F04B9482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794" y="3144117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L1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d-cache</a:t>
            </a:r>
          </a:p>
        </p:txBody>
      </p:sp>
      <p:sp>
        <p:nvSpPr>
          <p:cNvPr id="59" name="Rectangle 399">
            <a:extLst>
              <a:ext uri="{FF2B5EF4-FFF2-40B4-BE49-F238E27FC236}">
                <a16:creationId xmlns:a16="http://schemas.microsoft.com/office/drawing/2014/main" id="{913A6576-A7AA-592F-4772-8D0246062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830" y="3144117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L1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60" name="Rectangle 400">
            <a:extLst>
              <a:ext uri="{FF2B5EF4-FFF2-40B4-BE49-F238E27FC236}">
                <a16:creationId xmlns:a16="http://schemas.microsoft.com/office/drawing/2014/main" id="{B3210166-F574-54F0-7693-07A60657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430" y="4058517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61" name="Line 401">
            <a:extLst>
              <a:ext uri="{FF2B5EF4-FFF2-40B4-BE49-F238E27FC236}">
                <a16:creationId xmlns:a16="http://schemas.microsoft.com/office/drawing/2014/main" id="{E9DF820E-DF51-94D2-AAC3-AFD025FA45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1630" y="2801217"/>
            <a:ext cx="0" cy="342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62" name="Line 402">
            <a:extLst>
              <a:ext uri="{FF2B5EF4-FFF2-40B4-BE49-F238E27FC236}">
                <a16:creationId xmlns:a16="http://schemas.microsoft.com/office/drawing/2014/main" id="{960ED4A7-4F17-9A67-E81F-85F4AA791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1630" y="3715617"/>
            <a:ext cx="0" cy="342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63" name="Line 403">
            <a:extLst>
              <a:ext uri="{FF2B5EF4-FFF2-40B4-BE49-F238E27FC236}">
                <a16:creationId xmlns:a16="http://schemas.microsoft.com/office/drawing/2014/main" id="{E163BD65-8CB1-D380-1550-342A68C2E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830" y="3715617"/>
            <a:ext cx="0" cy="342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64" name="Text Box 405">
            <a:extLst>
              <a:ext uri="{FF2B5EF4-FFF2-40B4-BE49-F238E27FC236}">
                <a16:creationId xmlns:a16="http://schemas.microsoft.com/office/drawing/2014/main" id="{40C4D711-AB9D-D62E-174E-B7F3D5B21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630" y="2039217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>
                <a:solidFill>
                  <a:prstClr val="black"/>
                </a:solidFill>
                <a:latin typeface="Calibri" panose="020F0502020204030204" pitchFamily="34" charset="0"/>
              </a:rPr>
              <a:t>Core 0</a:t>
            </a:r>
          </a:p>
        </p:txBody>
      </p:sp>
      <p:sp>
        <p:nvSpPr>
          <p:cNvPr id="65" name="Rectangle 406">
            <a:extLst>
              <a:ext uri="{FF2B5EF4-FFF2-40B4-BE49-F238E27FC236}">
                <a16:creationId xmlns:a16="http://schemas.microsoft.com/office/drawing/2014/main" id="{5D637287-558C-BA92-3EE9-DD2B8DA9D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730" y="2496417"/>
            <a:ext cx="977900" cy="30480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Regs</a:t>
            </a:r>
          </a:p>
        </p:txBody>
      </p:sp>
      <p:sp>
        <p:nvSpPr>
          <p:cNvPr id="66" name="Rectangle 407">
            <a:extLst>
              <a:ext uri="{FF2B5EF4-FFF2-40B4-BE49-F238E27FC236}">
                <a16:creationId xmlns:a16="http://schemas.microsoft.com/office/drawing/2014/main" id="{FA13035C-4E6F-08A3-9145-98C118D4C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594" y="3144117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L1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67" name="Rectangle 408">
            <a:extLst>
              <a:ext uri="{FF2B5EF4-FFF2-40B4-BE49-F238E27FC236}">
                <a16:creationId xmlns:a16="http://schemas.microsoft.com/office/drawing/2014/main" id="{A3CE0F28-F8F8-EFF5-7746-8FD046AE1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630" y="3144117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L1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i-cache</a:t>
            </a:r>
          </a:p>
        </p:txBody>
      </p:sp>
      <p:sp>
        <p:nvSpPr>
          <p:cNvPr id="68" name="Rectangle 409">
            <a:extLst>
              <a:ext uri="{FF2B5EF4-FFF2-40B4-BE49-F238E27FC236}">
                <a16:creationId xmlns:a16="http://schemas.microsoft.com/office/drawing/2014/main" id="{3226B3A8-F068-E14F-04EA-4EC1B98D8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230" y="4058517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69" name="Line 410">
            <a:extLst>
              <a:ext uri="{FF2B5EF4-FFF2-40B4-BE49-F238E27FC236}">
                <a16:creationId xmlns:a16="http://schemas.microsoft.com/office/drawing/2014/main" id="{CABABA63-175A-81F2-A17B-0027902139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5430" y="2801217"/>
            <a:ext cx="0" cy="342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70" name="Line 411">
            <a:extLst>
              <a:ext uri="{FF2B5EF4-FFF2-40B4-BE49-F238E27FC236}">
                <a16:creationId xmlns:a16="http://schemas.microsoft.com/office/drawing/2014/main" id="{003F2F10-3979-F9A1-F461-55F13B152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5430" y="3715617"/>
            <a:ext cx="0" cy="342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71" name="Line 412">
            <a:extLst>
              <a:ext uri="{FF2B5EF4-FFF2-40B4-BE49-F238E27FC236}">
                <a16:creationId xmlns:a16="http://schemas.microsoft.com/office/drawing/2014/main" id="{A86200B8-FB12-1C15-05AB-3801FAEA2F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3630" y="3715617"/>
            <a:ext cx="0" cy="342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72" name="Text Box 414">
            <a:extLst>
              <a:ext uri="{FF2B5EF4-FFF2-40B4-BE49-F238E27FC236}">
                <a16:creationId xmlns:a16="http://schemas.microsoft.com/office/drawing/2014/main" id="{3886BDDF-2D3C-4CC8-8F98-C17642008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3430" y="2039217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Core 3</a:t>
            </a:r>
          </a:p>
        </p:txBody>
      </p:sp>
      <p:sp>
        <p:nvSpPr>
          <p:cNvPr id="73" name="Text Box 415">
            <a:extLst>
              <a:ext uri="{FF2B5EF4-FFF2-40B4-BE49-F238E27FC236}">
                <a16:creationId xmlns:a16="http://schemas.microsoft.com/office/drawing/2014/main" id="{8CFE7164-318C-515E-EB4D-25737B5C6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630" y="3346286"/>
            <a:ext cx="7239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/>
            <a:r>
              <a:rPr lang="en-US" sz="3600" dirty="0">
                <a:solidFill>
                  <a:prstClr val="black"/>
                </a:solidFill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74" name="Line 417">
            <a:extLst>
              <a:ext uri="{FF2B5EF4-FFF2-40B4-BE49-F238E27FC236}">
                <a16:creationId xmlns:a16="http://schemas.microsoft.com/office/drawing/2014/main" id="{65BADDB7-A053-3787-B858-9EDB1B074C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2630" y="4630017"/>
            <a:ext cx="0" cy="5334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75" name="Line 418">
            <a:extLst>
              <a:ext uri="{FF2B5EF4-FFF2-40B4-BE49-F238E27FC236}">
                <a16:creationId xmlns:a16="http://schemas.microsoft.com/office/drawing/2014/main" id="{6BC86683-FA63-7CAD-74D0-B76E469B5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6430" y="4630017"/>
            <a:ext cx="0" cy="5334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76" name="Rectangle 419">
            <a:extLst>
              <a:ext uri="{FF2B5EF4-FFF2-40B4-BE49-F238E27FC236}">
                <a16:creationId xmlns:a16="http://schemas.microsoft.com/office/drawing/2014/main" id="{512F574D-314B-4DBC-DCB9-05BD26252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380" y="5163417"/>
            <a:ext cx="4387850" cy="571500"/>
          </a:xfrm>
          <a:prstGeom prst="rect">
            <a:avLst/>
          </a:prstGeom>
          <a:solidFill>
            <a:srgbClr val="F1C7C7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L3 unified cache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(shared by all cores)</a:t>
            </a:r>
          </a:p>
        </p:txBody>
      </p:sp>
      <p:sp>
        <p:nvSpPr>
          <p:cNvPr id="77" name="Rectangle 420">
            <a:extLst>
              <a:ext uri="{FF2B5EF4-FFF2-40B4-BE49-F238E27FC236}">
                <a16:creationId xmlns:a16="http://schemas.microsoft.com/office/drawing/2014/main" id="{012796E0-525D-A5EF-6926-429212CAF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430" y="6154017"/>
            <a:ext cx="6172200" cy="571500"/>
          </a:xfrm>
          <a:prstGeom prst="rect">
            <a:avLst/>
          </a:prstGeom>
          <a:solidFill>
            <a:srgbClr val="D5F1C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78" name="Line 421">
            <a:extLst>
              <a:ext uri="{FF2B5EF4-FFF2-40B4-BE49-F238E27FC236}">
                <a16:creationId xmlns:a16="http://schemas.microsoft.com/office/drawing/2014/main" id="{F2A1B452-03E9-0B20-3B83-65F5D25D1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680" y="5734917"/>
            <a:ext cx="0" cy="4212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79" name="TextBox 29">
            <a:extLst>
              <a:ext uri="{FF2B5EF4-FFF2-40B4-BE49-F238E27FC236}">
                <a16:creationId xmlns:a16="http://schemas.microsoft.com/office/drawing/2014/main" id="{A8F91C4C-1A02-DBE6-3601-82548B30A687}"/>
              </a:ext>
            </a:extLst>
          </p:cNvPr>
          <p:cNvSpPr txBox="1"/>
          <p:nvPr/>
        </p:nvSpPr>
        <p:spPr>
          <a:xfrm>
            <a:off x="7779029" y="2344017"/>
            <a:ext cx="2514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L1 </a:t>
            </a:r>
            <a:r>
              <a:rPr lang="en-US" dirty="0" err="1">
                <a:solidFill>
                  <a:prstClr val="black"/>
                </a:solidFill>
                <a:latin typeface="Calibri" pitchFamily="34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-cache and </a:t>
            </a:r>
            <a:r>
              <a:rPr lang="en-US" dirty="0" err="1">
                <a:solidFill>
                  <a:prstClr val="black"/>
                </a:solidFill>
                <a:latin typeface="Calibri" pitchFamily="34" charset="0"/>
              </a:rPr>
              <a:t>d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-cache:</a:t>
            </a:r>
          </a:p>
          <a:p>
            <a:pPr lvl="1" defTabSz="457200"/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32 KB,  8-way, </a:t>
            </a:r>
          </a:p>
          <a:p>
            <a:pPr lvl="1" defTabSz="457200"/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Access: 4 cycles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alibri" pitchFamily="34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L2 unified cache:</a:t>
            </a:r>
          </a:p>
          <a:p>
            <a:pPr lvl="1" defTabSz="457200"/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 256 KB, 8-way, </a:t>
            </a:r>
          </a:p>
          <a:p>
            <a:pPr lvl="1" defTabSz="457200"/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Access: 10 cycles</a:t>
            </a:r>
          </a:p>
          <a:p>
            <a:pPr lvl="1" defTabSz="457200"/>
            <a:endParaRPr lang="en-US" dirty="0">
              <a:solidFill>
                <a:prstClr val="black"/>
              </a:solidFill>
              <a:latin typeface="Calibri" pitchFamily="34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L3 unified cache:</a:t>
            </a:r>
          </a:p>
          <a:p>
            <a:pPr lvl="1" defTabSz="457200"/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8 MB, 16-way,</a:t>
            </a:r>
          </a:p>
          <a:p>
            <a:pPr lvl="1" defTabSz="457200"/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Access: 40-75 cycles</a:t>
            </a:r>
          </a:p>
          <a:p>
            <a:pPr lvl="1" defTabSz="457200"/>
            <a:endParaRPr lang="en-US" dirty="0">
              <a:solidFill>
                <a:prstClr val="black"/>
              </a:solidFill>
              <a:latin typeface="Calibri" pitchFamily="34" charset="0"/>
            </a:endParaRPr>
          </a:p>
          <a:p>
            <a:pPr defTabSz="457200"/>
            <a:r>
              <a:rPr lang="zh-CN" altLang="en-US" dirty="0">
                <a:solidFill>
                  <a:prstClr val="black"/>
                </a:solidFill>
                <a:latin typeface="Calibri" pitchFamily="34" charset="0"/>
                <a:ea typeface="等线" panose="02010600030101010101" pitchFamily="2" charset="-122"/>
              </a:rPr>
              <a:t>数据块大小：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 64 </a:t>
            </a:r>
            <a:r>
              <a:rPr lang="zh-CN" altLang="en-US" dirty="0">
                <a:solidFill>
                  <a:prstClr val="black"/>
                </a:solidFill>
                <a:latin typeface="Calibri" pitchFamily="34" charset="0"/>
                <a:ea typeface="等线" panose="02010600030101010101" pitchFamily="2" charset="-122"/>
              </a:rPr>
              <a:t>字节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122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3042228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缓存友好的程序设计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6457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4898299"/>
            <a:chOff x="1887176" y="1780606"/>
            <a:chExt cx="2532899" cy="21424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833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命中率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主存中数据在缓存中命中的比率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=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命中次数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访问次数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命中时间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判断命中和从缓存获取数据的时间之和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缺失率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缓存数据访问缺失的比率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= 1 –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命中率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缺失损失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由缓存缺失造成的主存数据读取时间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缓存性能主要评估指标：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缓存友好的程序设计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895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4759800"/>
            <a:chOff x="1887176" y="1780606"/>
            <a:chExt cx="2532899" cy="208188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773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在只考虑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L1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级缓存时，命中和缺失造成的数据访问时间差异可能在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倍左右，因为缓存的命中时间约为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2-10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个时钟周期，而缺失损失约为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50-200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个时钟周期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99%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的命中率会比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97%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的命中率提升约一倍的性能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假设缓存命中时间是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个时钟周期，而缺失损失是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100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个时钟周期，那么数据访问时间的期望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97%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命中率时：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 * 97% +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100 * (1 - 97%)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≈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（时钟周期）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99%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命中率时：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 * 99% + 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 * (1 - 99%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)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≈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（时钟周期）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命中率下降的时候，缺失损失会主导数据访问的时钟周期期望，因此缓存性能评估时更注重缺失率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缓存性能主要评估指标：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缓存友好的程序设计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187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2589976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关注循环内部的数据访问和计算过程；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尽量顺序访问存储中的各个元素，充分利用空间局部性；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尽可能集中完成一个元素的重复访问，以利用时间局部性。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程序设计时对缓存的考虑：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缓存友好的程序设计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D27CC-AA3A-8027-DCDE-26E7CE97F3B4}"/>
              </a:ext>
            </a:extLst>
          </p:cNvPr>
          <p:cNvSpPr txBox="1"/>
          <p:nvPr/>
        </p:nvSpPr>
        <p:spPr>
          <a:xfrm>
            <a:off x="1168798" y="3755707"/>
            <a:ext cx="6841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缓存友好的程序设计可以在很大程度上提升运行效率</a:t>
            </a:r>
            <a:endParaRPr lang="en-US" altLang="zh-CN" sz="2000" dirty="0">
              <a:solidFill>
                <a:srgbClr val="C00000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9706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缓存友好的程序设计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8" name="文本框 121">
            <a:extLst>
              <a:ext uri="{FF2B5EF4-FFF2-40B4-BE49-F238E27FC236}">
                <a16:creationId xmlns:a16="http://schemas.microsoft.com/office/drawing/2014/main" id="{466DD498-1A7F-7E0E-B21A-2DBA8FB5E216}"/>
              </a:ext>
            </a:extLst>
          </p:cNvPr>
          <p:cNvSpPr txBox="1"/>
          <p:nvPr/>
        </p:nvSpPr>
        <p:spPr>
          <a:xfrm>
            <a:off x="1486626" y="1373096"/>
            <a:ext cx="818818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例如，考虑一种矩阵乘法的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语言实现：</a:t>
            </a:r>
            <a:endParaRPr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1FFB9676-4C57-D34E-6ABD-62BC282DC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77" y="2513925"/>
            <a:ext cx="4638572" cy="407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8BA4589C-20DB-B56E-4BBF-68D0BE68A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53" y="2080193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ysClr val="windowText" lastClr="000000">
                <a:alpha val="74998"/>
              </a:sysClr>
            </a:outerShdw>
          </a:effectLst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/*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ijk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*/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for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=0;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&lt;n;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++)  {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for (j=0; j&lt;n;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j++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) {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sum = 0.0;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for (k=0; k&lt;n; k++) 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  sum += a[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][k] * b[k][j];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c[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][j] = sum;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}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} 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2823AE87-5D07-3356-F623-9C3259547E33}"/>
              </a:ext>
            </a:extLst>
          </p:cNvPr>
          <p:cNvSpPr txBox="1"/>
          <p:nvPr/>
        </p:nvSpPr>
        <p:spPr>
          <a:xfrm>
            <a:off x="1609752" y="5363580"/>
            <a:ext cx="3078304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两个</a:t>
            </a:r>
            <a:r>
              <a:rPr lang="en-US" altLang="zh-CN" sz="2000" dirty="0" err="1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NxN</a:t>
            </a:r>
            <a:r>
              <a:rPr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的矩阵相乘，</a:t>
            </a:r>
            <a:endParaRPr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朴素方案的复杂度为</a:t>
            </a:r>
            <a:r>
              <a:rPr lang="en-US" altLang="zh-CN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O(N</a:t>
            </a:r>
            <a:r>
              <a:rPr lang="en-US" altLang="zh-CN" sz="2000" baseline="30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20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3145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缓存友好的程序设计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35" name="文本框 8">
            <a:extLst>
              <a:ext uri="{FF2B5EF4-FFF2-40B4-BE49-F238E27FC236}">
                <a16:creationId xmlns:a16="http://schemas.microsoft.com/office/drawing/2014/main" id="{D9937016-CA60-97EE-3035-C4FC7B7DAD0D}"/>
              </a:ext>
            </a:extLst>
          </p:cNvPr>
          <p:cNvSpPr txBox="1"/>
          <p:nvPr/>
        </p:nvSpPr>
        <p:spPr>
          <a:xfrm>
            <a:off x="693777" y="1565283"/>
            <a:ext cx="49583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假设缓存行内的数据块大小为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32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字节，矩阵内每个元素大小为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8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个字节，维度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N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足够大，远远超出缓存的大小；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C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程序的数组按照行优先存储。</a:t>
            </a:r>
            <a:endParaRPr lang="en-US" altLang="zh-CN" sz="2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文本框 9">
            <a:extLst>
              <a:ext uri="{FF2B5EF4-FFF2-40B4-BE49-F238E27FC236}">
                <a16:creationId xmlns:a16="http://schemas.microsoft.com/office/drawing/2014/main" id="{2322FAE2-AA1B-B392-C710-0627BDE441F3}"/>
              </a:ext>
            </a:extLst>
          </p:cNvPr>
          <p:cNvSpPr txBox="1"/>
          <p:nvPr/>
        </p:nvSpPr>
        <p:spPr>
          <a:xfrm>
            <a:off x="1754592" y="3981095"/>
            <a:ext cx="437818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代码的循环最内部：</a:t>
            </a:r>
            <a:endParaRPr lang="en-US" altLang="zh-CN" sz="20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F2289C1-95D0-3BF7-7F82-D5E51F3B7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67" y="1312713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ysClr val="windowText" lastClr="000000">
                <a:alpha val="74998"/>
              </a:sysClr>
            </a:outerShdw>
          </a:effectLst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/*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ijk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*/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for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=0;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&lt;n;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++)  {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for (j=0; j&lt;n;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j++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) {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sum = 0.0;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for (k=0; k&lt;n; k++) 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  sum += a[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][k] * b[k][j];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c[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][j] = sum;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}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} </a:t>
            </a:r>
          </a:p>
        </p:txBody>
      </p:sp>
      <p:grpSp>
        <p:nvGrpSpPr>
          <p:cNvPr id="38" name="Group 38">
            <a:extLst>
              <a:ext uri="{FF2B5EF4-FFF2-40B4-BE49-F238E27FC236}">
                <a16:creationId xmlns:a16="http://schemas.microsoft.com/office/drawing/2014/main" id="{455E19CF-5197-E1AB-B072-ACC0E7FDDC9C}"/>
              </a:ext>
            </a:extLst>
          </p:cNvPr>
          <p:cNvGrpSpPr/>
          <p:nvPr/>
        </p:nvGrpSpPr>
        <p:grpSpPr>
          <a:xfrm>
            <a:off x="4585343" y="4861910"/>
            <a:ext cx="1295400" cy="1752600"/>
            <a:chOff x="1752600" y="4648200"/>
            <a:chExt cx="1295400" cy="1752600"/>
          </a:xfrm>
        </p:grpSpPr>
        <p:sp>
          <p:nvSpPr>
            <p:cNvPr id="39" name="Rectangle 6">
              <a:extLst>
                <a:ext uri="{FF2B5EF4-FFF2-40B4-BE49-F238E27FC236}">
                  <a16:creationId xmlns:a16="http://schemas.microsoft.com/office/drawing/2014/main" id="{60AD1A8E-F3E1-DE20-4810-3E68F273D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5111750"/>
              <a:ext cx="908050" cy="742951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0DB001E6-E6F7-00B1-019B-03E0D8F28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650" y="5941700"/>
              <a:ext cx="400750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kern="0" dirty="0">
                  <a:solidFill>
                    <a:srgbClr val="000000"/>
                  </a:solidFill>
                  <a:cs typeface="Arial"/>
                </a:rPr>
                <a:t>A</a:t>
              </a:r>
            </a:p>
          </p:txBody>
        </p:sp>
        <p:sp>
          <p:nvSpPr>
            <p:cNvPr id="41" name="Line 9">
              <a:extLst>
                <a:ext uri="{FF2B5EF4-FFF2-40B4-BE49-F238E27FC236}">
                  <a16:creationId xmlns:a16="http://schemas.microsoft.com/office/drawing/2014/main" id="{44FD3E99-6301-05AD-E63F-37217B239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5675" y="4648200"/>
              <a:ext cx="7366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42" name="Rectangle 10">
              <a:extLst>
                <a:ext uri="{FF2B5EF4-FFF2-40B4-BE49-F238E27FC236}">
                  <a16:creationId xmlns:a16="http://schemas.microsoft.com/office/drawing/2014/main" id="{9EB8CA23-BA88-8144-C77E-6FA576DA4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932" y="4701537"/>
              <a:ext cx="320675" cy="366713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 dirty="0" err="1">
                  <a:solidFill>
                    <a:srgbClr val="C00000"/>
                  </a:solidFill>
                  <a:latin typeface="Courier New"/>
                  <a:cs typeface="Courier New"/>
                </a:rPr>
                <a:t>k</a:t>
              </a:r>
              <a:endParaRPr lang="en-US" b="1" kern="0" dirty="0">
                <a:solidFill>
                  <a:srgbClr val="C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43" name="Line 12">
              <a:extLst>
                <a:ext uri="{FF2B5EF4-FFF2-40B4-BE49-F238E27FC236}">
                  <a16:creationId xmlns:a16="http://schemas.microsoft.com/office/drawing/2014/main" id="{5C9BBA1F-F94B-C1A5-8312-4F4B3B508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2600" y="5130800"/>
              <a:ext cx="0" cy="7366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44" name="Rectangle 13">
              <a:extLst>
                <a:ext uri="{FF2B5EF4-FFF2-40B4-BE49-F238E27FC236}">
                  <a16:creationId xmlns:a16="http://schemas.microsoft.com/office/drawing/2014/main" id="{D2FC3731-82D9-1E57-B8FE-DFF61ACB6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337" y="5205414"/>
              <a:ext cx="321263" cy="366767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i</a:t>
              </a:r>
              <a:endParaRPr lang="en-US" b="1" kern="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</p:grpSp>
      <p:grpSp>
        <p:nvGrpSpPr>
          <p:cNvPr id="45" name="Group 39">
            <a:extLst>
              <a:ext uri="{FF2B5EF4-FFF2-40B4-BE49-F238E27FC236}">
                <a16:creationId xmlns:a16="http://schemas.microsoft.com/office/drawing/2014/main" id="{152B545D-8196-E6A5-4A7B-25BBF6138A5A}"/>
              </a:ext>
            </a:extLst>
          </p:cNvPr>
          <p:cNvGrpSpPr/>
          <p:nvPr/>
        </p:nvGrpSpPr>
        <p:grpSpPr>
          <a:xfrm>
            <a:off x="7049348" y="4861910"/>
            <a:ext cx="1255297" cy="1752600"/>
            <a:chOff x="3505200" y="4648200"/>
            <a:chExt cx="1255297" cy="1752600"/>
          </a:xfrm>
        </p:grpSpPr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C91AF754-7C08-C8E5-E30A-51E958C45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5941700"/>
              <a:ext cx="388026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kern="0" dirty="0">
                  <a:solidFill>
                    <a:srgbClr val="000000"/>
                  </a:solidFill>
                  <a:cs typeface="Arial"/>
                </a:rPr>
                <a:t>B</a:t>
              </a:r>
            </a:p>
          </p:txBody>
        </p:sp>
        <p:sp>
          <p:nvSpPr>
            <p:cNvPr id="47" name="Line 18">
              <a:extLst>
                <a:ext uri="{FF2B5EF4-FFF2-40B4-BE49-F238E27FC236}">
                  <a16:creationId xmlns:a16="http://schemas.microsoft.com/office/drawing/2014/main" id="{26EFB9FB-6C49-97EB-6154-CFCC89FCCA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5118101"/>
              <a:ext cx="0" cy="7366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EB0EE09B-A004-407D-31CF-7124064A0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5205414"/>
              <a:ext cx="321263" cy="366767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 dirty="0" err="1">
                  <a:solidFill>
                    <a:srgbClr val="C00000"/>
                  </a:solidFill>
                  <a:latin typeface="Courier New"/>
                  <a:cs typeface="Courier New"/>
                </a:rPr>
                <a:t>k</a:t>
              </a:r>
              <a:endParaRPr lang="en-US" b="1" kern="0" dirty="0">
                <a:solidFill>
                  <a:srgbClr val="C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2BAE5516-24FD-2E80-85D8-5594242A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0409" y="4684743"/>
              <a:ext cx="320675" cy="366713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j</a:t>
              </a:r>
              <a:endParaRPr lang="en-US" b="1" kern="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817ED195-8965-EA46-8AE2-AD719CA8D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447" y="5111749"/>
              <a:ext cx="908050" cy="742951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1" name="Line 9">
              <a:extLst>
                <a:ext uri="{FF2B5EF4-FFF2-40B4-BE49-F238E27FC236}">
                  <a16:creationId xmlns:a16="http://schemas.microsoft.com/office/drawing/2014/main" id="{CF0DBB49-F534-F005-840B-239ED86A6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376" y="4648200"/>
              <a:ext cx="7366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</p:grpSp>
      <p:grpSp>
        <p:nvGrpSpPr>
          <p:cNvPr id="52" name="Group 40">
            <a:extLst>
              <a:ext uri="{FF2B5EF4-FFF2-40B4-BE49-F238E27FC236}">
                <a16:creationId xmlns:a16="http://schemas.microsoft.com/office/drawing/2014/main" id="{3A6E89DE-3690-9247-9A62-550F9A1B9FA9}"/>
              </a:ext>
            </a:extLst>
          </p:cNvPr>
          <p:cNvGrpSpPr/>
          <p:nvPr/>
        </p:nvGrpSpPr>
        <p:grpSpPr>
          <a:xfrm>
            <a:off x="2031472" y="4874690"/>
            <a:ext cx="1301750" cy="1685844"/>
            <a:chOff x="5334000" y="4660980"/>
            <a:chExt cx="1301750" cy="1685844"/>
          </a:xfrm>
        </p:grpSpPr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B5E0C0D3-7AED-36AF-6AF2-8B44B0841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5887724"/>
              <a:ext cx="405008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kern="0" dirty="0">
                  <a:solidFill>
                    <a:srgbClr val="000000"/>
                  </a:solidFill>
                  <a:cs typeface="Arial"/>
                </a:rPr>
                <a:t>C</a:t>
              </a:r>
            </a:p>
          </p:txBody>
        </p:sp>
        <p:sp>
          <p:nvSpPr>
            <p:cNvPr id="54" name="Line 26">
              <a:extLst>
                <a:ext uri="{FF2B5EF4-FFF2-40B4-BE49-F238E27FC236}">
                  <a16:creationId xmlns:a16="http://schemas.microsoft.com/office/drawing/2014/main" id="{71473BC3-F150-7DAD-1579-2232C7B5C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5118100"/>
              <a:ext cx="0" cy="7366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09163866-65BF-FF04-D43E-47F3E9555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913" y="5205413"/>
              <a:ext cx="321263" cy="366767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srgbClr val="000000"/>
                  </a:solidFill>
                  <a:latin typeface="Courier New"/>
                  <a:cs typeface="Courier New"/>
                </a:rPr>
                <a:t>i</a:t>
              </a:r>
            </a:p>
          </p:txBody>
        </p:sp>
        <p:sp>
          <p:nvSpPr>
            <p:cNvPr id="56" name="Rectangle 30">
              <a:extLst>
                <a:ext uri="{FF2B5EF4-FFF2-40B4-BE49-F238E27FC236}">
                  <a16:creationId xmlns:a16="http://schemas.microsoft.com/office/drawing/2014/main" id="{C29F5A7E-2C8B-E1BF-AEEB-25DE26541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0597" y="4669557"/>
              <a:ext cx="320675" cy="366713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 dirty="0" err="1">
                  <a:solidFill>
                    <a:srgbClr val="000000"/>
                  </a:solidFill>
                  <a:latin typeface="Courier New"/>
                  <a:cs typeface="Courier New"/>
                </a:rPr>
                <a:t>j</a:t>
              </a:r>
              <a:endParaRPr lang="en-US" b="1" kern="0" dirty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7" name="Rectangle 6">
              <a:extLst>
                <a:ext uri="{FF2B5EF4-FFF2-40B4-BE49-F238E27FC236}">
                  <a16:creationId xmlns:a16="http://schemas.microsoft.com/office/drawing/2014/main" id="{B2B97B44-8676-C007-35A8-E6C7667BE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7700" y="5053425"/>
              <a:ext cx="908050" cy="742951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58" name="Line 9">
              <a:extLst>
                <a:ext uri="{FF2B5EF4-FFF2-40B4-BE49-F238E27FC236}">
                  <a16:creationId xmlns:a16="http://schemas.microsoft.com/office/drawing/2014/main" id="{D6B5C29A-F4EC-87D3-31A7-E8C30F8DC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3425" y="4660980"/>
              <a:ext cx="73660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>
                <a:solidFill>
                  <a:srgbClr val="000000"/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59" name="TextBox 24">
            <a:extLst>
              <a:ext uri="{FF2B5EF4-FFF2-40B4-BE49-F238E27FC236}">
                <a16:creationId xmlns:a16="http://schemas.microsoft.com/office/drawing/2014/main" id="{C9BE9BB3-4327-E43F-A10C-BDB7E63951F7}"/>
              </a:ext>
            </a:extLst>
          </p:cNvPr>
          <p:cNvSpPr txBox="1"/>
          <p:nvPr/>
        </p:nvSpPr>
        <p:spPr>
          <a:xfrm>
            <a:off x="3683172" y="5144752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kern="0" dirty="0">
                <a:solidFill>
                  <a:srgbClr val="000000"/>
                </a:solidFill>
                <a:latin typeface="Calibri" panose="020F0502020204030204"/>
              </a:rPr>
              <a:t>=</a:t>
            </a:r>
          </a:p>
        </p:txBody>
      </p:sp>
      <p:sp>
        <p:nvSpPr>
          <p:cNvPr id="60" name="TextBox 25">
            <a:extLst>
              <a:ext uri="{FF2B5EF4-FFF2-40B4-BE49-F238E27FC236}">
                <a16:creationId xmlns:a16="http://schemas.microsoft.com/office/drawing/2014/main" id="{EFE72AC5-429D-DF71-1F85-8841465CF50F}"/>
              </a:ext>
            </a:extLst>
          </p:cNvPr>
          <p:cNvSpPr txBox="1"/>
          <p:nvPr/>
        </p:nvSpPr>
        <p:spPr>
          <a:xfrm>
            <a:off x="6197772" y="5144752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kern="0" dirty="0">
                <a:solidFill>
                  <a:srgbClr val="000000"/>
                </a:solidFill>
                <a:latin typeface="Calibri" panose="020F0502020204030204"/>
              </a:rPr>
              <a:t>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506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缓存友好的程序设计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6" name="Rectangle 3">
            <a:extLst>
              <a:ext uri="{FF2B5EF4-FFF2-40B4-BE49-F238E27FC236}">
                <a16:creationId xmlns:a16="http://schemas.microsoft.com/office/drawing/2014/main" id="{F2570896-5B24-7511-9C44-19AD31ACC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563" y="1427478"/>
            <a:ext cx="4492625" cy="2862450"/>
          </a:xfrm>
          <a:prstGeom prst="rect">
            <a:avLst/>
          </a:prstGeom>
          <a:solidFill>
            <a:srgbClr val="F6F5BD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ysClr val="windowText" lastClr="000000">
                <a:alpha val="74998"/>
              </a:sys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/*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ijk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*/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for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=0;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&lt;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++)  {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for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j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=0;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j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&lt;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j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++) {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    sum = 0.0;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for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=0;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&lt;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++) 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 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sum +=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a[i][k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] *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b[k][j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];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c[i][j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] = sum;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}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} 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5DF2682-3627-83DC-E7F4-6FE1BC5AD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336" y="2118209"/>
            <a:ext cx="596900" cy="52070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97D91BE4-5D17-E90F-1D30-08ABFE741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536" y="2118209"/>
            <a:ext cx="596900" cy="52070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74B59C80-05F8-9B30-C611-A012EA3B7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2536" y="2118209"/>
            <a:ext cx="596900" cy="52070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21703465-FDFA-1952-1E92-D1D65137A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099" y="2699235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55810C89-0B79-9711-551F-F134B1FE3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300" y="2699235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41113156-83EC-5385-76A0-E49B4573B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4299" y="2699235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C</a:t>
            </a:r>
          </a:p>
        </p:txBody>
      </p:sp>
      <p:sp>
        <p:nvSpPr>
          <p:cNvPr id="33" name="Line 10">
            <a:extLst>
              <a:ext uri="{FF2B5EF4-FFF2-40B4-BE49-F238E27FC236}">
                <a16:creationId xmlns:a16="http://schemas.microsoft.com/office/drawing/2014/main" id="{40E5B20A-C114-B734-6648-3AC56D34A4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1786" y="2124559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457200"/>
            <a:endParaRPr lang="en-US"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4" name="Line 11">
            <a:extLst>
              <a:ext uri="{FF2B5EF4-FFF2-40B4-BE49-F238E27FC236}">
                <a16:creationId xmlns:a16="http://schemas.microsoft.com/office/drawing/2014/main" id="{389B13E5-BC78-8257-5291-BEB9947C55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6686" y="2492859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457200"/>
            <a:endParaRPr lang="en-US"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1" name="Rectangle 12">
            <a:extLst>
              <a:ext uri="{FF2B5EF4-FFF2-40B4-BE49-F238E27FC236}">
                <a16:creationId xmlns:a16="http://schemas.microsoft.com/office/drawing/2014/main" id="{263C8091-B6F9-2A79-F52E-D7E093EBB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300" y="2318235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(i,*)</a:t>
            </a:r>
          </a:p>
        </p:txBody>
      </p:sp>
      <p:sp>
        <p:nvSpPr>
          <p:cNvPr id="62" name="Rectangle 13">
            <a:extLst>
              <a:ext uri="{FF2B5EF4-FFF2-40B4-BE49-F238E27FC236}">
                <a16:creationId xmlns:a16="http://schemas.microsoft.com/office/drawing/2014/main" id="{58B6B943-02D4-5205-1CEF-2A4DEBE6C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899" y="1784835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(*,j)</a:t>
            </a:r>
          </a:p>
        </p:txBody>
      </p:sp>
      <p:sp>
        <p:nvSpPr>
          <p:cNvPr id="63" name="Rectangle 14">
            <a:extLst>
              <a:ext uri="{FF2B5EF4-FFF2-40B4-BE49-F238E27FC236}">
                <a16:creationId xmlns:a16="http://schemas.microsoft.com/office/drawing/2014/main" id="{178E155E-F71F-A636-0345-C7E87CA37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286" y="2429359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457200"/>
            <a:endParaRPr lang="en-US"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4" name="Rectangle 15">
            <a:extLst>
              <a:ext uri="{FF2B5EF4-FFF2-40B4-BE49-F238E27FC236}">
                <a16:creationId xmlns:a16="http://schemas.microsoft.com/office/drawing/2014/main" id="{24B4C7A1-70EC-A6D9-4227-D596DA689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900" y="2089635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(i,j)</a:t>
            </a:r>
          </a:p>
        </p:txBody>
      </p:sp>
      <p:sp>
        <p:nvSpPr>
          <p:cNvPr id="65" name="Rectangle 16">
            <a:extLst>
              <a:ext uri="{FF2B5EF4-FFF2-40B4-BE49-F238E27FC236}">
                <a16:creationId xmlns:a16="http://schemas.microsoft.com/office/drawing/2014/main" id="{0D084177-8C15-A34D-0EEC-EAB03F146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499" y="1327635"/>
            <a:ext cx="172162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20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最内层循环：</a:t>
            </a:r>
            <a:endParaRPr lang="en-US" sz="2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6" name="Rectangle 18">
            <a:extLst>
              <a:ext uri="{FF2B5EF4-FFF2-40B4-BE49-F238E27FC236}">
                <a16:creationId xmlns:a16="http://schemas.microsoft.com/office/drawing/2014/main" id="{856CECDF-6261-AAC2-B929-409F45D64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851" y="3860899"/>
            <a:ext cx="1003479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按列访问</a:t>
            </a:r>
            <a:endParaRPr lang="en-US"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7" name="Line 19">
            <a:extLst>
              <a:ext uri="{FF2B5EF4-FFF2-40B4-BE49-F238E27FC236}">
                <a16:creationId xmlns:a16="http://schemas.microsoft.com/office/drawing/2014/main" id="{F43043E8-B601-D600-130A-8F25CE99D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8937" y="3123098"/>
            <a:ext cx="0" cy="627063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68" name="Rectangle 20">
            <a:extLst>
              <a:ext uri="{FF2B5EF4-FFF2-40B4-BE49-F238E27FC236}">
                <a16:creationId xmlns:a16="http://schemas.microsoft.com/office/drawing/2014/main" id="{3543D5F0-FB5A-E99B-0866-1D9838CBA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997" y="3849118"/>
            <a:ext cx="1003479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按行访问</a:t>
            </a:r>
            <a:endParaRPr lang="en-US"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9" name="Line 21">
            <a:extLst>
              <a:ext uri="{FF2B5EF4-FFF2-40B4-BE49-F238E27FC236}">
                <a16:creationId xmlns:a16="http://schemas.microsoft.com/office/drawing/2014/main" id="{97D43004-CF4F-5072-E583-AE338021CA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09736" y="3123097"/>
            <a:ext cx="0" cy="62706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52A334D5-9E5A-7854-7445-4A7BB5FD3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0307" y="3849118"/>
            <a:ext cx="1003479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固定元素</a:t>
            </a:r>
            <a:endParaRPr lang="en-US"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1" name="Line 24">
            <a:extLst>
              <a:ext uri="{FF2B5EF4-FFF2-40B4-BE49-F238E27FC236}">
                <a16:creationId xmlns:a16="http://schemas.microsoft.com/office/drawing/2014/main" id="{E11EDCA7-C48C-7D93-8064-C6C6D2EA80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4637" y="3123097"/>
            <a:ext cx="0" cy="62706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72" name="Rectangle 31">
            <a:extLst>
              <a:ext uri="{FF2B5EF4-FFF2-40B4-BE49-F238E27FC236}">
                <a16:creationId xmlns:a16="http://schemas.microsoft.com/office/drawing/2014/main" id="{AFC7C402-9BD8-884C-574B-795FC7EFE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563" y="4535795"/>
            <a:ext cx="8161337" cy="2189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</a:pP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回顾缓存行内的数据块大小为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32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字节，矩阵内每个元素大小为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8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个字节，</a:t>
            </a:r>
            <a:endParaRPr lang="en-US" altLang="zh-CN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Calibri"/>
            </a:endParaRPr>
          </a:p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</a:pP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那么每次一个行可以存放连续的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个元素，因此</a:t>
            </a:r>
            <a:endParaRPr lang="en-US" altLang="zh-CN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Calibri"/>
            </a:endParaRPr>
          </a:p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</a:pPr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</a:pPr>
            <a:r>
              <a:rPr lang="zh-CN" altLang="en-US" sz="2400" u="sng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上述循环内部的数据访问缺失率为：</a:t>
            </a:r>
            <a:endParaRPr lang="en-US" sz="2400" u="sng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560388" lvl="1" indent="-222250" defTabSz="895350"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	</a:t>
            </a:r>
            <a:r>
              <a:rPr lang="en-US" sz="2400" u="sng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</a:t>
            </a:r>
            <a:r>
              <a:rPr lang="en-US" sz="2400" u="sng" dirty="0">
                <a:solidFill>
                  <a:prstClr val="black"/>
                </a:solidFill>
                <a:latin typeface="Calibri"/>
                <a:cs typeface="Calibri"/>
              </a:rPr>
              <a:t>B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</a:t>
            </a:r>
            <a:r>
              <a:rPr lang="en-US" sz="2400" u="sng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endParaRPr lang="en-US" sz="24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560388" lvl="1" indent="-222250" defTabSz="895350"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	0.25	1.0	0.0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9904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缓存友好的程序设计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id="{B51E5814-F3F3-BAF3-9367-E338495C2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975" y="1351091"/>
            <a:ext cx="4264025" cy="2543902"/>
          </a:xfrm>
          <a:prstGeom prst="rect">
            <a:avLst/>
          </a:prstGeom>
          <a:solidFill>
            <a:srgbClr val="F6F5BD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/*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kij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*/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for (k=0; k&lt;n; k++) {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for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=0;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&lt;n;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++) {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r = a[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][k];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for (j=0; j&lt;n; j++)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 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c[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][j] += r * b[k][j];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}</a:t>
            </a:r>
          </a:p>
          <a:p>
            <a:pPr marL="0" marR="0" lvl="0" indent="0" defTabSz="457200" eaLnBrk="1" fontAlgn="auto" latinLnBrk="0" hangingPunct="1">
              <a:lnSpc>
                <a:spcPct val="6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}</a:t>
            </a: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290C759A-1133-7226-9275-DBB34825F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105" y="2184892"/>
            <a:ext cx="596900" cy="52070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C9FA08B2-A7AF-C79F-9F24-8C456D347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305" y="2184892"/>
            <a:ext cx="596900" cy="52070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E80E1F29-F41E-86BC-E407-7894C9070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705" y="2184892"/>
            <a:ext cx="596900" cy="52070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F0D20CE2-EF21-D6D8-FB14-1E481491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4868" y="2765918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258E4973-2C60-CDBF-2A05-C1AB7ECEC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069" y="2765918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8E76CBDA-F2C4-9832-982F-25A39A0C7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1355" y="2765918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2F0A8E87-F73A-E949-0501-10E85D55B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9669" y="2384918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(i,*)</a:t>
            </a:r>
          </a:p>
        </p:txBody>
      </p:sp>
      <p:sp>
        <p:nvSpPr>
          <p:cNvPr id="43" name="Line 11">
            <a:extLst>
              <a:ext uri="{FF2B5EF4-FFF2-40B4-BE49-F238E27FC236}">
                <a16:creationId xmlns:a16="http://schemas.microsoft.com/office/drawing/2014/main" id="{AFAC8E48-B46D-2733-DC0E-5AD24A2DF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7055" y="2559542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457200"/>
            <a:endParaRPr lang="en-US"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4" name="Rectangle 12">
            <a:extLst>
              <a:ext uri="{FF2B5EF4-FFF2-40B4-BE49-F238E27FC236}">
                <a16:creationId xmlns:a16="http://schemas.microsoft.com/office/drawing/2014/main" id="{5A6A1B58-F2F9-C16D-4D2E-3C36B2B3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655" y="2572242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457200"/>
            <a:endParaRPr lang="en-US"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9471582C-ABD4-F323-FFAC-D959BE62C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425" y="2156318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alibri"/>
                <a:cs typeface="Calibri"/>
              </a:rPr>
              <a:t>i,k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BE41D74C-947C-7472-251C-BC25812D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268" y="2156318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(k,*)</a:t>
            </a:r>
          </a:p>
        </p:txBody>
      </p:sp>
      <p:sp>
        <p:nvSpPr>
          <p:cNvPr id="47" name="Line 15">
            <a:extLst>
              <a:ext uri="{FF2B5EF4-FFF2-40B4-BE49-F238E27FC236}">
                <a16:creationId xmlns:a16="http://schemas.microsoft.com/office/drawing/2014/main" id="{9C564011-877E-B989-45C5-BBEA9580F44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8655" y="2330942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457200"/>
            <a:endParaRPr lang="en-US"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8" name="Line 19">
            <a:extLst>
              <a:ext uri="{FF2B5EF4-FFF2-40B4-BE49-F238E27FC236}">
                <a16:creationId xmlns:a16="http://schemas.microsoft.com/office/drawing/2014/main" id="{B55C4674-AC37-3924-63BD-6542E04D0A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24568" y="3159618"/>
            <a:ext cx="0" cy="627063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9" name="Line 22">
            <a:extLst>
              <a:ext uri="{FF2B5EF4-FFF2-40B4-BE49-F238E27FC236}">
                <a16:creationId xmlns:a16="http://schemas.microsoft.com/office/drawing/2014/main" id="{808B0460-2465-A8D6-0BCB-53957D9882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7568" y="3159618"/>
            <a:ext cx="0" cy="627063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0" name="Line 25">
            <a:extLst>
              <a:ext uri="{FF2B5EF4-FFF2-40B4-BE49-F238E27FC236}">
                <a16:creationId xmlns:a16="http://schemas.microsoft.com/office/drawing/2014/main" id="{E4BAD124-8BAD-3065-1583-8737C35192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5206" y="3167555"/>
            <a:ext cx="0" cy="62706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F3B63F05-5BB8-8CB0-AA00-9A2AEA12A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939" y="4506993"/>
            <a:ext cx="8009218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  <a:defRPr/>
            </a:pP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回顾缓存行内的数据块大小为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32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字节，矩阵内每个元素大小为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8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个字节，</a:t>
            </a:r>
            <a:endParaRPr lang="en-US" altLang="zh-CN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Calibri"/>
            </a:endParaRPr>
          </a:p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  <a:defRPr/>
            </a:pP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那么每次一个行可以存放连续的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个元素，因此</a:t>
            </a:r>
            <a:endParaRPr lang="en-US" altLang="zh-CN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Calibri"/>
            </a:endParaRPr>
          </a:p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  <a:defRPr/>
            </a:pPr>
            <a:endParaRPr lang="en-US" altLang="zh-CN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Calibri"/>
            </a:endParaRPr>
          </a:p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  <a:defRPr/>
            </a:pPr>
            <a:r>
              <a:rPr lang="zh-CN" altLang="en-US" sz="2400" u="sng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上述循环内部的数据访问缺失率为：</a:t>
            </a:r>
            <a:endParaRPr lang="en-US" altLang="zh-CN" sz="2400" u="sng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Calibri"/>
            </a:endParaRPr>
          </a:p>
          <a:p>
            <a:pPr marL="560388" lvl="1" indent="-222250" defTabSz="895350"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	</a:t>
            </a:r>
            <a:r>
              <a:rPr lang="en-US" sz="2400" u="sng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</a:t>
            </a:r>
            <a:r>
              <a:rPr lang="en-US" sz="2400" u="sng" dirty="0">
                <a:solidFill>
                  <a:prstClr val="black"/>
                </a:solidFill>
                <a:latin typeface="Calibri"/>
                <a:cs typeface="Calibri"/>
              </a:rPr>
              <a:t>B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</a:t>
            </a:r>
            <a:r>
              <a:rPr lang="en-US" sz="2400" u="sng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endParaRPr lang="en-US" sz="24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560388" lvl="1" indent="-222250" defTabSz="895350"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799E0031-CAE0-0852-0ED7-43A12CC8A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570" y="1444421"/>
            <a:ext cx="172162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20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最内层循环：</a:t>
            </a:r>
            <a:endParaRPr lang="en-US" sz="2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3" name="Rectangle 18">
            <a:extLst>
              <a:ext uri="{FF2B5EF4-FFF2-40B4-BE49-F238E27FC236}">
                <a16:creationId xmlns:a16="http://schemas.microsoft.com/office/drawing/2014/main" id="{0F74F960-8A93-97EE-96DE-E11A2A51C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5829" y="3813769"/>
            <a:ext cx="1003479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按行访问</a:t>
            </a:r>
            <a:endParaRPr lang="en-US"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4" name="Rectangle 20">
            <a:extLst>
              <a:ext uri="{FF2B5EF4-FFF2-40B4-BE49-F238E27FC236}">
                <a16:creationId xmlns:a16="http://schemas.microsoft.com/office/drawing/2014/main" id="{B45793D9-2C46-8DD6-5D68-FAB5AE92B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829" y="3808373"/>
            <a:ext cx="1003479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按行访问</a:t>
            </a:r>
            <a:endParaRPr lang="en-US"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4ADD5F3C-C501-89B7-D1D8-6EAD0DE60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444" y="3812054"/>
            <a:ext cx="1003479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固定元素</a:t>
            </a:r>
            <a:endParaRPr lang="en-US"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7940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缓存友好的程序设计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89" name="Rectangle 3">
            <a:extLst>
              <a:ext uri="{FF2B5EF4-FFF2-40B4-BE49-F238E27FC236}">
                <a16:creationId xmlns:a16="http://schemas.microsoft.com/office/drawing/2014/main" id="{FB7DF5A2-0674-8742-A5C4-FAD532F6E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323" y="1328329"/>
            <a:ext cx="4352925" cy="2543902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charset="0"/>
              </a:rPr>
              <a:t>/* </a:t>
            </a:r>
            <a:r>
              <a:rPr lang="en-US" sz="2000" b="1" dirty="0" err="1">
                <a:solidFill>
                  <a:prstClr val="black"/>
                </a:solidFill>
                <a:latin typeface="Courier New" charset="0"/>
              </a:rPr>
              <a:t>jki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 */</a:t>
            </a:r>
          </a:p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charset="0"/>
              </a:rPr>
              <a:t>for (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j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=0; 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j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&lt;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; 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j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++) {</a:t>
            </a:r>
          </a:p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charset="0"/>
              </a:rPr>
              <a:t>  for (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k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=0; 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k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&lt;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; 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k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++) {</a:t>
            </a:r>
          </a:p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ourier New" charset="0"/>
              </a:rPr>
              <a:t>    </a:t>
            </a:r>
            <a:r>
              <a:rPr lang="en-US" dirty="0" err="1">
                <a:solidFill>
                  <a:srgbClr val="C00000"/>
                </a:solidFill>
                <a:latin typeface="Courier New" charset="0"/>
              </a:rPr>
              <a:t>r</a:t>
            </a:r>
            <a:r>
              <a:rPr lang="en-US" dirty="0">
                <a:solidFill>
                  <a:srgbClr val="C00000"/>
                </a:solidFill>
                <a:latin typeface="Courier New" charset="0"/>
              </a:rPr>
              <a:t> = </a:t>
            </a:r>
            <a:r>
              <a:rPr lang="en-US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charset="0"/>
              </a:rPr>
              <a:t>    for (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=0; 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&lt;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; </a:t>
            </a:r>
            <a:r>
              <a:rPr lang="en-US" dirty="0" err="1">
                <a:solidFill>
                  <a:prstClr val="black"/>
                </a:solidFill>
                <a:latin typeface="Courier New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urier New" charset="0"/>
              </a:rPr>
              <a:t>++)</a:t>
            </a:r>
          </a:p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b="1" dirty="0">
                <a:solidFill>
                  <a:prstClr val="black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C00000"/>
                </a:solidFill>
                <a:latin typeface="Courier New" charset="0"/>
              </a:rPr>
              <a:t>c[i][j</a:t>
            </a:r>
            <a:r>
              <a:rPr lang="en-US" b="1" dirty="0">
                <a:solidFill>
                  <a:srgbClr val="C00000"/>
                </a:solidFill>
                <a:latin typeface="Courier New" charset="0"/>
              </a:rPr>
              <a:t>] += </a:t>
            </a:r>
            <a:r>
              <a:rPr lang="en-US" b="1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b="1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b="1" dirty="0" err="1">
                <a:solidFill>
                  <a:srgbClr val="C00000"/>
                </a:solidFill>
                <a:latin typeface="Courier New" charset="0"/>
              </a:rPr>
              <a:t>r</a:t>
            </a:r>
            <a:r>
              <a:rPr lang="en-US" b="1" dirty="0">
                <a:solidFill>
                  <a:srgbClr val="C00000"/>
                </a:solidFill>
                <a:latin typeface="Courier New" charset="0"/>
              </a:rPr>
              <a:t>;</a:t>
            </a:r>
          </a:p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charset="0"/>
              </a:rPr>
              <a:t>  }</a:t>
            </a:r>
          </a:p>
          <a:p>
            <a:pPr defTabSz="457200">
              <a:lnSpc>
                <a:spcPct val="65000"/>
              </a:lnSpc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latin typeface="Courier New" charset="0"/>
              </a:rPr>
              <a:t>}	</a:t>
            </a:r>
          </a:p>
        </p:txBody>
      </p:sp>
      <p:sp>
        <p:nvSpPr>
          <p:cNvPr id="90" name="Rectangle 4">
            <a:extLst>
              <a:ext uri="{FF2B5EF4-FFF2-40B4-BE49-F238E27FC236}">
                <a16:creationId xmlns:a16="http://schemas.microsoft.com/office/drawing/2014/main" id="{519E66BD-6042-9ED3-2788-6D07640A6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198" y="2200230"/>
            <a:ext cx="596900" cy="52070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91" name="Rectangle 5">
            <a:extLst>
              <a:ext uri="{FF2B5EF4-FFF2-40B4-BE49-F238E27FC236}">
                <a16:creationId xmlns:a16="http://schemas.microsoft.com/office/drawing/2014/main" id="{BC2576FE-6BFD-063C-8F29-82F44EBC4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398" y="2200230"/>
            <a:ext cx="596900" cy="52070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92" name="Rectangle 6">
            <a:extLst>
              <a:ext uri="{FF2B5EF4-FFF2-40B4-BE49-F238E27FC236}">
                <a16:creationId xmlns:a16="http://schemas.microsoft.com/office/drawing/2014/main" id="{61690E09-5468-A75D-CE19-8D35A07C7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1798" y="2200230"/>
            <a:ext cx="596900" cy="520700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93" name="Rectangle 7">
            <a:extLst>
              <a:ext uri="{FF2B5EF4-FFF2-40B4-BE49-F238E27FC236}">
                <a16:creationId xmlns:a16="http://schemas.microsoft.com/office/drawing/2014/main" id="{0EE9AEC4-02D6-8181-8F46-05885DA6E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961" y="2727281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DDE0BDAD-CCED-7787-06B8-2C526E542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5162" y="2727281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95" name="Rectangle 9">
            <a:extLst>
              <a:ext uri="{FF2B5EF4-FFF2-40B4-BE49-F238E27FC236}">
                <a16:creationId xmlns:a16="http://schemas.microsoft.com/office/drawing/2014/main" id="{72529D46-875A-2FD4-3163-1CE6E8B4C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2448" y="2727281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</a:p>
        </p:txBody>
      </p:sp>
      <p:sp>
        <p:nvSpPr>
          <p:cNvPr id="96" name="Rectangle 10">
            <a:extLst>
              <a:ext uri="{FF2B5EF4-FFF2-40B4-BE49-F238E27FC236}">
                <a16:creationId xmlns:a16="http://schemas.microsoft.com/office/drawing/2014/main" id="{1E1F243D-857F-DB5F-7BE6-13F72DCDF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0361" y="1825581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Calibri"/>
                <a:cs typeface="Calibri"/>
              </a:rPr>
              <a:t>(*,</a:t>
            </a:r>
            <a:r>
              <a:rPr lang="en-US" sz="2000" dirty="0" err="1">
                <a:solidFill>
                  <a:prstClr val="black"/>
                </a:solidFill>
                <a:latin typeface="Calibri"/>
                <a:cs typeface="Calibri"/>
              </a:rPr>
              <a:t>j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97" name="Rectangle 11">
            <a:extLst>
              <a:ext uri="{FF2B5EF4-FFF2-40B4-BE49-F238E27FC236}">
                <a16:creationId xmlns:a16="http://schemas.microsoft.com/office/drawing/2014/main" id="{FA64AD3B-4248-BC16-6CB8-12B46C01A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748" y="260028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457200"/>
            <a:endParaRPr lang="en-US"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98" name="Rectangle 12">
            <a:extLst>
              <a:ext uri="{FF2B5EF4-FFF2-40B4-BE49-F238E27FC236}">
                <a16:creationId xmlns:a16="http://schemas.microsoft.com/office/drawing/2014/main" id="{D5D5893A-0BB9-4635-1756-79B4E61C6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261" y="2184356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>
                <a:solidFill>
                  <a:prstClr val="black"/>
                </a:solidFill>
                <a:latin typeface="Calibri"/>
                <a:cs typeface="Calibri"/>
              </a:rPr>
              <a:t>(k,j)</a:t>
            </a:r>
          </a:p>
        </p:txBody>
      </p:sp>
      <p:sp>
        <p:nvSpPr>
          <p:cNvPr id="99" name="Line 14">
            <a:extLst>
              <a:ext uri="{FF2B5EF4-FFF2-40B4-BE49-F238E27FC236}">
                <a16:creationId xmlns:a16="http://schemas.microsoft.com/office/drawing/2014/main" id="{BA3CC20D-C83F-68D2-479B-6481EDE9E4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7748" y="219388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457200"/>
            <a:endParaRPr lang="en-US"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0" name="Line 15">
            <a:extLst>
              <a:ext uri="{FF2B5EF4-FFF2-40B4-BE49-F238E27FC236}">
                <a16:creationId xmlns:a16="http://schemas.microsoft.com/office/drawing/2014/main" id="{94954436-87A4-B617-B49E-52386B7D75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20548" y="220658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457200"/>
            <a:endParaRPr lang="en-US"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1" name="Rectangle 16">
            <a:extLst>
              <a:ext uri="{FF2B5EF4-FFF2-40B4-BE49-F238E27FC236}">
                <a16:creationId xmlns:a16="http://schemas.microsoft.com/office/drawing/2014/main" id="{0001B977-9755-AD59-BCDE-F1DE9D36F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6761" y="1825581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Calibri"/>
                <a:cs typeface="Calibri"/>
              </a:rPr>
              <a:t>(*,</a:t>
            </a:r>
            <a:r>
              <a:rPr lang="en-US" sz="2000" dirty="0" err="1">
                <a:solidFill>
                  <a:prstClr val="black"/>
                </a:solidFill>
                <a:latin typeface="Calibri"/>
                <a:cs typeface="Calibri"/>
              </a:rPr>
              <a:t>k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02" name="Line 19">
            <a:extLst>
              <a:ext uri="{FF2B5EF4-FFF2-40B4-BE49-F238E27FC236}">
                <a16:creationId xmlns:a16="http://schemas.microsoft.com/office/drawing/2014/main" id="{4DFE676E-7523-4591-EC3C-D22A782A35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2648" y="3104164"/>
            <a:ext cx="0" cy="627063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3" name="Line 22">
            <a:extLst>
              <a:ext uri="{FF2B5EF4-FFF2-40B4-BE49-F238E27FC236}">
                <a16:creationId xmlns:a16="http://schemas.microsoft.com/office/drawing/2014/main" id="{13ADBFF4-C891-A907-4FC4-859C5CA095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58661" y="3104164"/>
            <a:ext cx="0" cy="627063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4" name="Line 25">
            <a:extLst>
              <a:ext uri="{FF2B5EF4-FFF2-40B4-BE49-F238E27FC236}">
                <a16:creationId xmlns:a16="http://schemas.microsoft.com/office/drawing/2014/main" id="{B35EC405-DE79-9449-8E1F-45859B6418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9633" y="3112101"/>
            <a:ext cx="0" cy="627062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5" name="Rectangle 26">
            <a:extLst>
              <a:ext uri="{FF2B5EF4-FFF2-40B4-BE49-F238E27FC236}">
                <a16:creationId xmlns:a16="http://schemas.microsoft.com/office/drawing/2014/main" id="{B2899290-318B-0347-8194-B1ECC4A12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323" y="4375009"/>
            <a:ext cx="8206441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  <a:defRPr/>
            </a:pP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回顾缓存行内的数据块大小为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32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字节，矩阵内每个元素大小为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8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个字节，</a:t>
            </a:r>
            <a:endParaRPr lang="en-US" altLang="zh-CN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Calibri"/>
            </a:endParaRPr>
          </a:p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  <a:defRPr/>
            </a:pP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那么每次一个行可以存放连续的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个元素，因此</a:t>
            </a:r>
            <a:endParaRPr lang="en-US" altLang="zh-CN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Calibri"/>
            </a:endParaRPr>
          </a:p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  <a:defRPr/>
            </a:pPr>
            <a:endParaRPr lang="en-US" altLang="zh-CN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Calibri"/>
            </a:endParaRPr>
          </a:p>
          <a:p>
            <a:pPr marL="223838" indent="-223838" defTabSz="895350">
              <a:tabLst>
                <a:tab pos="971550" algn="ctr"/>
                <a:tab pos="2343150" algn="ctr"/>
                <a:tab pos="3657600" algn="ctr"/>
              </a:tabLst>
              <a:defRPr/>
            </a:pPr>
            <a:r>
              <a:rPr lang="zh-CN" altLang="en-US" sz="2400" u="sng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上述循环内部的数据访问缺失率为：</a:t>
            </a:r>
            <a:endParaRPr lang="en-US" altLang="zh-CN" sz="2400" u="sng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Calibri"/>
            </a:endParaRPr>
          </a:p>
          <a:p>
            <a:pPr marL="560388" lvl="1" indent="-222250" defTabSz="895350"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	</a:t>
            </a:r>
            <a:r>
              <a:rPr lang="en-US" sz="2400" u="sng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</a:t>
            </a:r>
            <a:r>
              <a:rPr lang="en-US" sz="2400" u="sng" dirty="0">
                <a:solidFill>
                  <a:prstClr val="black"/>
                </a:solidFill>
                <a:latin typeface="Calibri"/>
                <a:cs typeface="Calibri"/>
              </a:rPr>
              <a:t>B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</a:t>
            </a:r>
            <a:r>
              <a:rPr lang="en-US" sz="2400" u="sng" dirty="0">
                <a:solidFill>
                  <a:prstClr val="black"/>
                </a:solidFill>
                <a:latin typeface="Calibri"/>
                <a:cs typeface="Calibri"/>
              </a:rPr>
              <a:t>C</a:t>
            </a:r>
            <a:endParaRPr lang="en-US" sz="24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560388" lvl="1" indent="-222250" defTabSz="895350"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		1.0	0.0	1.0</a:t>
            </a:r>
          </a:p>
        </p:txBody>
      </p:sp>
      <p:sp>
        <p:nvSpPr>
          <p:cNvPr id="106" name="Rectangle 16">
            <a:extLst>
              <a:ext uri="{FF2B5EF4-FFF2-40B4-BE49-F238E27FC236}">
                <a16:creationId xmlns:a16="http://schemas.microsoft.com/office/drawing/2014/main" id="{3AD13F97-29AB-E02E-A316-5DC71E59F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663" y="1405784"/>
            <a:ext cx="172162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20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最内层循环：</a:t>
            </a:r>
            <a:endParaRPr lang="en-US" sz="2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7" name="Rectangle 18">
            <a:extLst>
              <a:ext uri="{FF2B5EF4-FFF2-40B4-BE49-F238E27FC236}">
                <a16:creationId xmlns:a16="http://schemas.microsoft.com/office/drawing/2014/main" id="{140EFDE3-32FD-D55B-AF72-3EF06836C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922" y="3775132"/>
            <a:ext cx="993861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按列访问</a:t>
            </a:r>
            <a:endParaRPr lang="en-US"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8" name="Rectangle 20">
            <a:extLst>
              <a:ext uri="{FF2B5EF4-FFF2-40B4-BE49-F238E27FC236}">
                <a16:creationId xmlns:a16="http://schemas.microsoft.com/office/drawing/2014/main" id="{1AC7F957-6BE0-A3A2-8AFF-D8DA84148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6243" y="3774333"/>
            <a:ext cx="993861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按列访问</a:t>
            </a:r>
            <a:endParaRPr lang="en-US"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9" name="Rectangle 23">
            <a:extLst>
              <a:ext uri="{FF2B5EF4-FFF2-40B4-BE49-F238E27FC236}">
                <a16:creationId xmlns:a16="http://schemas.microsoft.com/office/drawing/2014/main" id="{31BDEA3C-9B2F-A31B-9545-2A2ABA0DA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894" y="3774333"/>
            <a:ext cx="1003479" cy="33598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/>
            <a:r>
              <a:rPr lang="zh-CN" altLang="en-US" sz="16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  <a:cs typeface="Calibri"/>
              </a:rPr>
              <a:t>固定元素</a:t>
            </a:r>
            <a:endParaRPr lang="en-US"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496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4898301"/>
            <a:chOff x="1887176" y="1780606"/>
            <a:chExt cx="2532899" cy="21424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833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为什么需要缓存？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回顾：程序的执行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思考：效率的瓶颈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挑战：性价比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办法：层次化存储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计算机系统中的缓存是层次化存储的直接产物，用于缓解计算机运算部件和存储部件之间性能差异造成的效率瓶颈，同时也是性能与成本取舍的结果。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层次化存储中的缓存部分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层次化存储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272F9-78B3-29C3-A780-E977D2CD3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362" y="1032026"/>
            <a:ext cx="5750760" cy="394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88525F-8298-549F-3AA4-32C5F3A4D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981" y="4224584"/>
            <a:ext cx="1409522" cy="737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548D15-84DC-CA83-8C70-FAC03A453B79}"/>
              </a:ext>
            </a:extLst>
          </p:cNvPr>
          <p:cNvSpPr txBox="1"/>
          <p:nvPr/>
        </p:nvSpPr>
        <p:spPr>
          <a:xfrm>
            <a:off x="8682708" y="363813"/>
            <a:ext cx="1338828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CN" dirty="0"/>
              <a:t>看一段视频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235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缓存友好的程序设计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AB6AEAE-C5B5-F58F-ED18-AFBC26CE1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857" y="1360179"/>
            <a:ext cx="2471830" cy="9640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150000"/>
              </a:lnSpc>
              <a:tabLst>
                <a:tab pos="22860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方法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：</a:t>
            </a:r>
            <a:r>
              <a:rPr lang="en-US" sz="2000" dirty="0" err="1">
                <a:solidFill>
                  <a:prstClr val="black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 (or </a:t>
            </a:r>
            <a:r>
              <a:rPr lang="en-US" sz="2000" dirty="0" err="1">
                <a:solidFill>
                  <a:prstClr val="black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) </a:t>
            </a:r>
          </a:p>
          <a:p>
            <a:pPr marL="114300" lvl="1" defTabSz="457200">
              <a:lnSpc>
                <a:spcPct val="150000"/>
              </a:lnSpc>
              <a:buFontTx/>
              <a:buChar char="•"/>
              <a:tabLst>
                <a:tab pos="22860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alibri"/>
              </a:rPr>
              <a:t>平均缺失率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Calibri"/>
              </a:rPr>
              <a:t> = 1.25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D6968BF-489B-8C6A-33C5-CD711B9A9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858" y="3301692"/>
            <a:ext cx="2351605" cy="9640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150000"/>
              </a:lnSpc>
              <a:tabLst>
                <a:tab pos="22860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方法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：</a:t>
            </a:r>
            <a:r>
              <a:rPr lang="en-US" sz="2000" dirty="0" err="1">
                <a:solidFill>
                  <a:prstClr val="black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Courier New" panose="02070309020205020404" pitchFamily="49" charset="0"/>
              </a:rPr>
              <a:t> (or </a:t>
            </a:r>
            <a:r>
              <a:rPr lang="en-US" sz="2000" dirty="0" err="1">
                <a:solidFill>
                  <a:prstClr val="black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Courier New" panose="02070309020205020404" pitchFamily="49" charset="0"/>
              </a:rPr>
              <a:t>): </a:t>
            </a:r>
          </a:p>
          <a:p>
            <a:pPr marL="114300" lvl="1" defTabSz="457200">
              <a:lnSpc>
                <a:spcPct val="150000"/>
              </a:lnSpc>
              <a:buFontTx/>
              <a:buChar char="•"/>
              <a:tabLst>
                <a:tab pos="22860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平均缺失率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Courier New" panose="02070309020205020404" pitchFamily="49" charset="0"/>
              </a:rPr>
              <a:t>0.5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89EEB23-F33A-3A9B-33AD-5493DEC0D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858" y="5173354"/>
            <a:ext cx="2351605" cy="9640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150000"/>
              </a:lnSpc>
              <a:tabLst>
                <a:tab pos="22860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方法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：</a:t>
            </a:r>
            <a:r>
              <a:rPr lang="en-US" sz="2000" dirty="0" err="1">
                <a:solidFill>
                  <a:prstClr val="black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solidFill>
                  <a:prstClr val="black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Courier New" panose="02070309020205020404" pitchFamily="49" charset="0"/>
              </a:rPr>
              <a:t>(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or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Courier New" panose="02070309020205020404" pitchFamily="49" charset="0"/>
              </a:rPr>
              <a:t>): </a:t>
            </a:r>
          </a:p>
          <a:p>
            <a:pPr marL="114300" lvl="1" defTabSz="457200">
              <a:lnSpc>
                <a:spcPct val="150000"/>
              </a:lnSpc>
              <a:buFontTx/>
              <a:buChar char="•"/>
              <a:tabLst>
                <a:tab pos="22860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平均缺失率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Courier New" panose="02070309020205020404" pitchFamily="49" charset="0"/>
              </a:rPr>
              <a:t>2.0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D44B8C2-1C70-D28B-3880-9D834421D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857" y="1011582"/>
            <a:ext cx="3481388" cy="2082800"/>
          </a:xfrm>
          <a:prstGeom prst="rect">
            <a:avLst/>
          </a:prstGeom>
          <a:solidFill>
            <a:srgbClr val="F6F5BD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for 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=0;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&lt;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++) {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for 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j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=0;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j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&lt;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j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++) {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   sum = 0.0;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for 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k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=0;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k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&lt;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k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++) 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sum +=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a[i][k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] *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b[k][j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];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c[i][j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] = sum;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}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} 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D2671E79-1846-73F7-7FDD-4E85F9D99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857" y="3156411"/>
            <a:ext cx="3481388" cy="1807931"/>
          </a:xfrm>
          <a:prstGeom prst="rect">
            <a:avLst/>
          </a:prstGeom>
          <a:solidFill>
            <a:srgbClr val="F6F5BD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for (k=0; k&lt;n; k++) {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for 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=0;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&lt;n;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++) {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  r = a[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][k];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for (j=0; j&lt;n;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j++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)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c[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][j] += r * b[k][j];   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}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}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586D605-3442-D130-1C45-8B0BA6D3E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857" y="5026370"/>
            <a:ext cx="3481388" cy="1807931"/>
          </a:xfrm>
          <a:prstGeom prst="rect">
            <a:avLst/>
          </a:prstGeom>
          <a:solidFill>
            <a:srgbClr val="F6F5BD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for (j=0; j&lt;n;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j++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) {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for (k=0; k&lt;n; k++) {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   r = b[k][j];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for 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=0;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&lt;n;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++)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  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c[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][j] += a[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charset="0"/>
              </a:rPr>
              <a:t>][k] * r;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 }</a:t>
            </a:r>
          </a:p>
          <a:p>
            <a:pPr marL="0" marR="0" lvl="0" indent="0" defTabSz="4572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07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BD934E"/>
                </a:solidFill>
              </a:rPr>
              <a:t>缓存友好的程序设计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37B2A70-9D89-D07C-170B-657F991C0A24}"/>
              </a:ext>
            </a:extLst>
          </p:cNvPr>
          <p:cNvSpPr txBox="1">
            <a:spLocks/>
          </p:cNvSpPr>
          <p:nvPr/>
        </p:nvSpPr>
        <p:spPr>
          <a:xfrm>
            <a:off x="4380678" y="1164948"/>
            <a:ext cx="4370295" cy="610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ea"/>
                <a:ea typeface="+mn-ea"/>
              </a:rPr>
              <a:t>Intel </a:t>
            </a:r>
            <a:r>
              <a:rPr lang="en-US" altLang="zh-CN" sz="2400" dirty="0">
                <a:latin typeface="+mn-ea"/>
                <a:ea typeface="+mn-ea"/>
              </a:rPr>
              <a:t>i7</a:t>
            </a:r>
            <a:r>
              <a:rPr lang="zh-CN" altLang="en-US" sz="2400" dirty="0">
                <a:latin typeface="+mn-ea"/>
                <a:ea typeface="+mn-ea"/>
              </a:rPr>
              <a:t>处理器测试结果</a:t>
            </a:r>
            <a:endParaRPr lang="en-US" sz="2400" dirty="0">
              <a:latin typeface="+mn-ea"/>
              <a:ea typeface="+mn-ea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23B167B5-BEAA-8702-8A7D-AEF0EF6DA2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447801"/>
          <a:ext cx="8686800" cy="525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5D1D1D5-DAD3-8227-CC3B-7AB3585AD953}"/>
              </a:ext>
            </a:extLst>
          </p:cNvPr>
          <p:cNvSpPr txBox="1"/>
          <p:nvPr/>
        </p:nvSpPr>
        <p:spPr>
          <a:xfrm>
            <a:off x="7697640" y="3411318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solidFill>
                  <a:srgbClr val="336699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336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(1.25)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08A00-6C48-DADE-FACB-C3C241484E24}"/>
              </a:ext>
            </a:extLst>
          </p:cNvPr>
          <p:cNvSpPr txBox="1"/>
          <p:nvPr/>
        </p:nvSpPr>
        <p:spPr>
          <a:xfrm>
            <a:off x="6816713" y="1885890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4347EC-8A00-87A1-A348-ED14CD2018D5}"/>
              </a:ext>
            </a:extLst>
          </p:cNvPr>
          <p:cNvSpPr txBox="1"/>
          <p:nvPr/>
        </p:nvSpPr>
        <p:spPr>
          <a:xfrm>
            <a:off x="8014446" y="5486400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solidFill>
                  <a:srgbClr val="008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C84358-4E31-74FE-2B79-BCED1B60C8F6}"/>
              </a:ext>
            </a:extLst>
          </p:cNvPr>
          <p:cNvSpPr txBox="1"/>
          <p:nvPr/>
        </p:nvSpPr>
        <p:spPr>
          <a:xfrm>
            <a:off x="1640659" y="2059822"/>
            <a:ext cx="492443" cy="34265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prstClr val="black"/>
                </a:solidFill>
                <a:latin typeface="Calibri" pitchFamily="34" charset="0"/>
                <a:ea typeface="等线" panose="02010600030101010101" pitchFamily="2" charset="-122"/>
              </a:rPr>
              <a:t>最内层每次循环的时钟周期数</a:t>
            </a:r>
            <a:endParaRPr lang="en-US" sz="2000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811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缓存在哪里？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8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层次化存储（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Memory </a:t>
              </a: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Hierachy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层次化存储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3" name="AutoShape 195">
            <a:extLst>
              <a:ext uri="{FF2B5EF4-FFF2-40B4-BE49-F238E27FC236}">
                <a16:creationId xmlns:a16="http://schemas.microsoft.com/office/drawing/2014/main" id="{43CBD5DC-DB43-0448-C2FA-7BA2376E8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79293" y="1522184"/>
            <a:ext cx="5624901" cy="526137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0AD47">
                  <a:lumMod val="20000"/>
                  <a:lumOff val="80000"/>
                  <a:alpha val="7000"/>
                </a:srgbClr>
              </a:gs>
              <a:gs pos="100000">
                <a:srgbClr val="70AD47">
                  <a:lumMod val="20000"/>
                  <a:lumOff val="80000"/>
                </a:srgbClr>
              </a:gs>
            </a:gsLst>
            <a:lin ang="16140000" scaled="0"/>
            <a:tileRect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/>
            </a:endParaRPr>
          </a:p>
        </p:txBody>
      </p:sp>
      <p:sp>
        <p:nvSpPr>
          <p:cNvPr id="74" name="Text Box 196">
            <a:extLst>
              <a:ext uri="{FF2B5EF4-FFF2-40B4-BE49-F238E27FC236}">
                <a16:creationId xmlns:a16="http://schemas.microsoft.com/office/drawing/2014/main" id="{5E57CE0C-EDAB-00A5-12C0-4A33CDC70CE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177005" y="1935913"/>
            <a:ext cx="6238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Regs</a:t>
            </a:r>
            <a:endParaRPr lang="en-US" sz="1800" b="0" kern="0" dirty="0">
              <a:solidFill>
                <a:sysClr val="windowText" lastClr="000000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75" name="Text Box 198">
            <a:extLst>
              <a:ext uri="{FF2B5EF4-FFF2-40B4-BE49-F238E27FC236}">
                <a16:creationId xmlns:a16="http://schemas.microsoft.com/office/drawing/2014/main" id="{2E22255A-2446-CDB6-706A-42AA9B6252D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968066" y="2407268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L1 </a:t>
            </a:r>
            <a:r>
              <a:rPr lang="en-US" sz="180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cache</a:t>
            </a: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76" name="Text Box 199">
            <a:extLst>
              <a:ext uri="{FF2B5EF4-FFF2-40B4-BE49-F238E27FC236}">
                <a16:creationId xmlns:a16="http://schemas.microsoft.com/office/drawing/2014/main" id="{572E23E3-CC0B-C0CB-6C84-D7BDD4E0EE9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35424" y="4533549"/>
            <a:ext cx="1510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Main memory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(DRAM)</a:t>
            </a:r>
          </a:p>
        </p:txBody>
      </p:sp>
      <p:sp>
        <p:nvSpPr>
          <p:cNvPr id="77" name="Text Box 200">
            <a:extLst>
              <a:ext uri="{FF2B5EF4-FFF2-40B4-BE49-F238E27FC236}">
                <a16:creationId xmlns:a16="http://schemas.microsoft.com/office/drawing/2014/main" id="{EE56CA47-9FEE-9319-9C21-225F48A2C01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77856" y="5347071"/>
            <a:ext cx="14221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Local storage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(</a:t>
            </a:r>
            <a:r>
              <a:rPr lang="en-US" altLang="zh-CN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L</a:t>
            </a: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ocal disks)</a:t>
            </a:r>
          </a:p>
        </p:txBody>
      </p:sp>
      <p:sp>
        <p:nvSpPr>
          <p:cNvPr id="78" name="Line 203">
            <a:extLst>
              <a:ext uri="{FF2B5EF4-FFF2-40B4-BE49-F238E27FC236}">
                <a16:creationId xmlns:a16="http://schemas.microsoft.com/office/drawing/2014/main" id="{7C35D398-302B-ABF5-20D8-D5BCBEB2E5C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019919" y="2394640"/>
            <a:ext cx="946664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79" name="Line 204">
            <a:extLst>
              <a:ext uri="{FF2B5EF4-FFF2-40B4-BE49-F238E27FC236}">
                <a16:creationId xmlns:a16="http://schemas.microsoft.com/office/drawing/2014/main" id="{C939590A-7C5C-BE5A-A684-EC818981EE2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687066" y="3092624"/>
            <a:ext cx="163874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80" name="Line 205">
            <a:extLst>
              <a:ext uri="{FF2B5EF4-FFF2-40B4-BE49-F238E27FC236}">
                <a16:creationId xmlns:a16="http://schemas.microsoft.com/office/drawing/2014/main" id="{698D0EC4-6F9B-A45E-1026-037937FB1AC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316413" y="3758591"/>
            <a:ext cx="234507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81" name="Line 222">
            <a:extLst>
              <a:ext uri="{FF2B5EF4-FFF2-40B4-BE49-F238E27FC236}">
                <a16:creationId xmlns:a16="http://schemas.microsoft.com/office/drawing/2014/main" id="{3B69F34F-203A-8C18-5E21-AA324230651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360321" y="4481160"/>
            <a:ext cx="0" cy="1570537"/>
          </a:xfrm>
          <a:prstGeom prst="line">
            <a:avLst/>
          </a:prstGeom>
          <a:noFill/>
          <a:ln w="38100">
            <a:solidFill>
              <a:srgbClr val="70AD47">
                <a:lumMod val="75000"/>
              </a:srgb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/>
            </a:endParaRPr>
          </a:p>
        </p:txBody>
      </p:sp>
      <p:sp>
        <p:nvSpPr>
          <p:cNvPr id="82" name="Text Box 223">
            <a:extLst>
              <a:ext uri="{FF2B5EF4-FFF2-40B4-BE49-F238E27FC236}">
                <a16:creationId xmlns:a16="http://schemas.microsoft.com/office/drawing/2014/main" id="{7159FF14-5475-C9AE-3C31-5B66171C430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499760" y="4674339"/>
            <a:ext cx="135485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更</a:t>
            </a:r>
            <a:r>
              <a:rPr lang="zh-CN" altLang="en-US" sz="1600" b="0" kern="0" dirty="0">
                <a:solidFill>
                  <a:srgbClr val="C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大</a:t>
            </a: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的存储</a:t>
            </a:r>
            <a:r>
              <a:rPr 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,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更</a:t>
            </a:r>
            <a:r>
              <a:rPr lang="zh-CN" altLang="en-US" sz="1600" b="0" kern="0" dirty="0">
                <a:solidFill>
                  <a:srgbClr val="C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慢</a:t>
            </a: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的速度</a:t>
            </a:r>
            <a:r>
              <a:rPr 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更</a:t>
            </a:r>
            <a:r>
              <a:rPr lang="zh-CN" altLang="en-US" sz="1600" b="0" kern="0" dirty="0">
                <a:solidFill>
                  <a:srgbClr val="C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低</a:t>
            </a: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的成本</a:t>
            </a:r>
            <a:endParaRPr lang="en-US" altLang="zh-CN" sz="1600" b="0" kern="0" dirty="0">
              <a:solidFill>
                <a:sysClr val="windowText" lastClr="000000"/>
              </a:solidFill>
              <a:latin typeface="Calibri" panose="020F0502020204030204" pitchFamily="34" charset="0"/>
              <a:ea typeface="等线" panose="02010600030101010101" pitchFamily="2" charset="-122"/>
              <a:cs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（每字节）</a:t>
            </a:r>
            <a:endParaRPr lang="en-US" sz="1600" b="0" kern="0" dirty="0">
              <a:solidFill>
                <a:sysClr val="windowText" lastClr="000000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83" name="Line 224">
            <a:extLst>
              <a:ext uri="{FF2B5EF4-FFF2-40B4-BE49-F238E27FC236}">
                <a16:creationId xmlns:a16="http://schemas.microsoft.com/office/drawing/2014/main" id="{CF25873F-F294-6EF9-DAE8-29CE3137F07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948113" y="4458544"/>
            <a:ext cx="311764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84" name="Text Box 225">
            <a:extLst>
              <a:ext uri="{FF2B5EF4-FFF2-40B4-BE49-F238E27FC236}">
                <a16:creationId xmlns:a16="http://schemas.microsoft.com/office/drawing/2014/main" id="{F619F2CB-166C-2A5F-FD02-17CA4B09589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40663" y="6086507"/>
            <a:ext cx="26965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Remote secondary storage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(e.g., Web servers)</a:t>
            </a:r>
          </a:p>
        </p:txBody>
      </p:sp>
      <p:sp>
        <p:nvSpPr>
          <p:cNvPr id="85" name="Text Box 227">
            <a:extLst>
              <a:ext uri="{FF2B5EF4-FFF2-40B4-BE49-F238E27FC236}">
                <a16:creationId xmlns:a16="http://schemas.microsoft.com/office/drawing/2014/main" id="{E3A88740-1FC7-8C13-3077-811AB9FCCCE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967645" y="5374150"/>
            <a:ext cx="20627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本地存储保存从远程存储中获取的数据文件</a:t>
            </a:r>
            <a:endParaRPr lang="en-US" sz="1400" b="0" kern="0" dirty="0">
              <a:solidFill>
                <a:srgbClr val="4472C4">
                  <a:lumMod val="75000"/>
                </a:srgbClr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86" name="Line 235">
            <a:extLst>
              <a:ext uri="{FF2B5EF4-FFF2-40B4-BE49-F238E27FC236}">
                <a16:creationId xmlns:a16="http://schemas.microsoft.com/office/drawing/2014/main" id="{FA2F17EE-105A-B31B-2672-FB72F8AB96D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471998" y="5266428"/>
            <a:ext cx="4018936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87" name="Text Box 236">
            <a:extLst>
              <a:ext uri="{FF2B5EF4-FFF2-40B4-BE49-F238E27FC236}">
                <a16:creationId xmlns:a16="http://schemas.microsoft.com/office/drawing/2014/main" id="{A0A6A851-A980-0C4D-2366-02F83F7F89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964606" y="3102667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L2 </a:t>
            </a:r>
            <a:r>
              <a:rPr lang="en-US" sz="180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cache</a:t>
            </a: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88" name="Text Box 243">
            <a:extLst>
              <a:ext uri="{FF2B5EF4-FFF2-40B4-BE49-F238E27FC236}">
                <a16:creationId xmlns:a16="http://schemas.microsoft.com/office/drawing/2014/main" id="{B075670D-5CE4-F43B-3B13-2C5E9AA2D65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423878" y="2463649"/>
            <a:ext cx="2838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L1</a:t>
            </a: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 </a:t>
            </a:r>
            <a:r>
              <a:rPr lang="en-US" altLang="zh-CN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cache</a:t>
            </a: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保存从</a:t>
            </a:r>
            <a:r>
              <a:rPr lang="en-US" altLang="zh-CN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L2</a:t>
            </a: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级缓存中获取的数据</a:t>
            </a:r>
            <a:endParaRPr lang="en-US" altLang="zh-CN" sz="1400" b="0" kern="0" dirty="0">
              <a:solidFill>
                <a:srgbClr val="4472C4">
                  <a:lumMod val="75000"/>
                </a:srgbClr>
              </a:solidFill>
              <a:latin typeface="Calibri" panose="020F0502020204030204" pitchFamily="34" charset="0"/>
              <a:ea typeface="等线" panose="02010600030101010101" pitchFamily="2" charset="-122"/>
              <a:cs typeface="Arial"/>
            </a:endParaRPr>
          </a:p>
        </p:txBody>
      </p:sp>
      <p:sp>
        <p:nvSpPr>
          <p:cNvPr id="89" name="Text Box 233">
            <a:extLst>
              <a:ext uri="{FF2B5EF4-FFF2-40B4-BE49-F238E27FC236}">
                <a16:creationId xmlns:a16="http://schemas.microsoft.com/office/drawing/2014/main" id="{0B7DE3AC-C9E4-8BF0-1C2C-16DCAF10B03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013290" y="1780293"/>
            <a:ext cx="29194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寄存器保存</a:t>
            </a:r>
            <a:r>
              <a:rPr lang="en-US" altLang="zh-CN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CPU</a:t>
            </a: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从</a:t>
            </a:r>
            <a:r>
              <a:rPr lang="en-US" altLang="zh-CN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L1</a:t>
            </a: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级缓存中获取的数据</a:t>
            </a:r>
            <a:endParaRPr lang="en-US" sz="1400" b="0" kern="0" dirty="0">
              <a:solidFill>
                <a:srgbClr val="4472C4">
                  <a:lumMod val="75000"/>
                </a:srgbClr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90" name="Text Box 231">
            <a:extLst>
              <a:ext uri="{FF2B5EF4-FFF2-40B4-BE49-F238E27FC236}">
                <a16:creationId xmlns:a16="http://schemas.microsoft.com/office/drawing/2014/main" id="{A6E19FC7-E32B-2E7B-DC9B-D869AC43475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716145" y="3122077"/>
            <a:ext cx="26289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L2</a:t>
            </a: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 </a:t>
            </a:r>
            <a:r>
              <a:rPr lang="en-US" altLang="zh-CN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cache</a:t>
            </a: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保存从</a:t>
            </a:r>
            <a:r>
              <a:rPr lang="en-US" altLang="zh-CN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L3</a:t>
            </a: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级缓存中获取的数据</a:t>
            </a:r>
            <a:endParaRPr lang="en-US" altLang="zh-CN" sz="1400" b="0" kern="0" dirty="0">
              <a:solidFill>
                <a:srgbClr val="4472C4">
                  <a:lumMod val="75000"/>
                </a:srgbClr>
              </a:solidFill>
              <a:latin typeface="Calibri" panose="020F0502020204030204" pitchFamily="34" charset="0"/>
              <a:ea typeface="等线" panose="02010600030101010101" pitchFamily="2" charset="-122"/>
              <a:cs typeface="Arial"/>
            </a:endParaRPr>
          </a:p>
        </p:txBody>
      </p:sp>
      <p:sp>
        <p:nvSpPr>
          <p:cNvPr id="91" name="Text Box 247">
            <a:extLst>
              <a:ext uri="{FF2B5EF4-FFF2-40B4-BE49-F238E27FC236}">
                <a16:creationId xmlns:a16="http://schemas.microsoft.com/office/drawing/2014/main" id="{295D1694-3E34-B90A-F83A-2D7F2A8FA03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07218" y="1929870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70AD47">
                    <a:lumMod val="75000"/>
                  </a:srgbClr>
                </a:solidFill>
                <a:latin typeface="Calibri" panose="020F0502020204030204" pitchFamily="34" charset="0"/>
                <a:cs typeface="Arial"/>
              </a:rPr>
              <a:t>L0:</a:t>
            </a:r>
          </a:p>
        </p:txBody>
      </p:sp>
      <p:sp>
        <p:nvSpPr>
          <p:cNvPr id="92" name="Text Box 248">
            <a:extLst>
              <a:ext uri="{FF2B5EF4-FFF2-40B4-BE49-F238E27FC236}">
                <a16:creationId xmlns:a16="http://schemas.microsoft.com/office/drawing/2014/main" id="{0C7FD381-DB4B-6141-2DE6-1F50744C585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268025" y="251675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70AD47">
                    <a:lumMod val="75000"/>
                  </a:srgbClr>
                </a:solidFill>
                <a:latin typeface="Calibri" panose="020F0502020204030204" pitchFamily="34" charset="0"/>
                <a:cs typeface="Arial"/>
              </a:rPr>
              <a:t>L1:</a:t>
            </a:r>
          </a:p>
        </p:txBody>
      </p:sp>
      <p:sp>
        <p:nvSpPr>
          <p:cNvPr id="93" name="Text Box 249">
            <a:extLst>
              <a:ext uri="{FF2B5EF4-FFF2-40B4-BE49-F238E27FC236}">
                <a16:creationId xmlns:a16="http://schemas.microsoft.com/office/drawing/2014/main" id="{4CA6B9B4-DB63-E37C-43AB-08EB289A9A0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908868" y="319838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70AD47">
                    <a:lumMod val="75000"/>
                  </a:srgbClr>
                </a:solidFill>
                <a:latin typeface="Calibri" panose="020F0502020204030204" pitchFamily="34" charset="0"/>
                <a:cs typeface="Arial"/>
              </a:rPr>
              <a:t>L2:</a:t>
            </a:r>
          </a:p>
        </p:txBody>
      </p:sp>
      <p:sp>
        <p:nvSpPr>
          <p:cNvPr id="94" name="Text Box 250">
            <a:extLst>
              <a:ext uri="{FF2B5EF4-FFF2-40B4-BE49-F238E27FC236}">
                <a16:creationId xmlns:a16="http://schemas.microsoft.com/office/drawing/2014/main" id="{EB7EEBE1-8098-B7B6-4DE2-CA28D107CFF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95311" y="3845136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70AD47">
                    <a:lumMod val="75000"/>
                  </a:srgbClr>
                </a:solidFill>
                <a:latin typeface="Calibri" panose="020F0502020204030204" pitchFamily="34" charset="0"/>
                <a:cs typeface="Arial"/>
              </a:rPr>
              <a:t>L3:</a:t>
            </a:r>
          </a:p>
        </p:txBody>
      </p:sp>
      <p:sp>
        <p:nvSpPr>
          <p:cNvPr id="95" name="Text Box 251">
            <a:extLst>
              <a:ext uri="{FF2B5EF4-FFF2-40B4-BE49-F238E27FC236}">
                <a16:creationId xmlns:a16="http://schemas.microsoft.com/office/drawing/2014/main" id="{E0C49CA5-9F4A-3327-E3F9-C6E6EA6C9A4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097941" y="457806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70AD47">
                    <a:lumMod val="75000"/>
                  </a:srgbClr>
                </a:solidFill>
                <a:latin typeface="Calibri" panose="020F0502020204030204" pitchFamily="34" charset="0"/>
                <a:cs typeface="Arial"/>
              </a:rPr>
              <a:t>L4:</a:t>
            </a:r>
          </a:p>
        </p:txBody>
      </p:sp>
      <p:sp>
        <p:nvSpPr>
          <p:cNvPr id="96" name="Text Box 252">
            <a:extLst>
              <a:ext uri="{FF2B5EF4-FFF2-40B4-BE49-F238E27FC236}">
                <a16:creationId xmlns:a16="http://schemas.microsoft.com/office/drawing/2014/main" id="{57A68A57-ED13-7459-919C-71698C16015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669973" y="5390081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70AD47">
                    <a:lumMod val="75000"/>
                  </a:srgbClr>
                </a:solidFill>
                <a:latin typeface="Calibri" panose="020F0502020204030204" pitchFamily="34" charset="0"/>
                <a:cs typeface="Arial"/>
              </a:rPr>
              <a:t>L5:</a:t>
            </a:r>
          </a:p>
        </p:txBody>
      </p:sp>
      <p:sp>
        <p:nvSpPr>
          <p:cNvPr id="97" name="Text Box 289">
            <a:extLst>
              <a:ext uri="{FF2B5EF4-FFF2-40B4-BE49-F238E27FC236}">
                <a16:creationId xmlns:a16="http://schemas.microsoft.com/office/drawing/2014/main" id="{F1CFC4E1-B8A9-A266-33BC-241C77DF116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499760" y="2767359"/>
            <a:ext cx="14157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更</a:t>
            </a:r>
            <a:r>
              <a:rPr lang="zh-CN" altLang="en-US" sz="1600" b="0" kern="0" dirty="0">
                <a:solidFill>
                  <a:srgbClr val="C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小</a:t>
            </a: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的存储，</a:t>
            </a:r>
            <a:endParaRPr lang="en-US" altLang="zh-CN" sz="1600" b="0" kern="0" dirty="0">
              <a:solidFill>
                <a:sysClr val="windowText" lastClr="000000"/>
              </a:solidFill>
              <a:latin typeface="Calibri" panose="020F0502020204030204" pitchFamily="34" charset="0"/>
              <a:ea typeface="等线" panose="02010600030101010101" pitchFamily="2" charset="-122"/>
              <a:cs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更</a:t>
            </a:r>
            <a:r>
              <a:rPr lang="zh-CN" altLang="en-US" sz="1600" b="0" kern="0" dirty="0">
                <a:solidFill>
                  <a:srgbClr val="C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快</a:t>
            </a: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的速度，</a:t>
            </a:r>
            <a:endParaRPr lang="en-US" altLang="zh-CN" sz="1600" b="0" kern="0" dirty="0">
              <a:solidFill>
                <a:sysClr val="windowText" lastClr="000000"/>
              </a:solidFill>
              <a:latin typeface="Calibri" panose="020F0502020204030204" pitchFamily="34" charset="0"/>
              <a:ea typeface="等线" panose="02010600030101010101" pitchFamily="2" charset="-122"/>
              <a:cs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更</a:t>
            </a:r>
            <a:r>
              <a:rPr lang="zh-CN" altLang="en-US" sz="1600" b="0" kern="0" dirty="0">
                <a:solidFill>
                  <a:srgbClr val="C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高</a:t>
            </a: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的成本</a:t>
            </a:r>
            <a:endParaRPr lang="en-US" altLang="zh-CN" sz="1600" b="0" kern="0" dirty="0">
              <a:solidFill>
                <a:sysClr val="windowText" lastClr="000000"/>
              </a:solidFill>
              <a:latin typeface="Calibri" panose="020F0502020204030204" pitchFamily="34" charset="0"/>
              <a:ea typeface="等线" panose="02010600030101010101" pitchFamily="2" charset="-122"/>
              <a:cs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0" kern="0" dirty="0">
                <a:solidFill>
                  <a:sysClr val="windowText" lastClr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（每字节）</a:t>
            </a:r>
            <a:endParaRPr lang="en-US" sz="1600" b="0" kern="0" dirty="0">
              <a:solidFill>
                <a:sysClr val="windowText" lastClr="000000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98" name="Line 291">
            <a:extLst>
              <a:ext uri="{FF2B5EF4-FFF2-40B4-BE49-F238E27FC236}">
                <a16:creationId xmlns:a16="http://schemas.microsoft.com/office/drawing/2014/main" id="{2D7E4553-4DDF-671E-C3C0-E16B96AA93A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60321" y="2299201"/>
            <a:ext cx="0" cy="1846098"/>
          </a:xfrm>
          <a:prstGeom prst="line">
            <a:avLst/>
          </a:prstGeom>
          <a:noFill/>
          <a:ln w="38100">
            <a:solidFill>
              <a:srgbClr val="70AD47">
                <a:lumMod val="75000"/>
              </a:srgb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/>
            </a:endParaRPr>
          </a:p>
        </p:txBody>
      </p:sp>
      <p:sp>
        <p:nvSpPr>
          <p:cNvPr id="99" name="Line 292">
            <a:extLst>
              <a:ext uri="{FF2B5EF4-FFF2-40B4-BE49-F238E27FC236}">
                <a16:creationId xmlns:a16="http://schemas.microsoft.com/office/drawing/2014/main" id="{9E026FBE-C025-1755-BEF2-EE35B3031FD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036921" y="6074793"/>
            <a:ext cx="487434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100" name="Text Box 293">
            <a:extLst>
              <a:ext uri="{FF2B5EF4-FFF2-40B4-BE49-F238E27FC236}">
                <a16:creationId xmlns:a16="http://schemas.microsoft.com/office/drawing/2014/main" id="{58AAA9A3-1529-38CD-98CF-DAAD185FB2B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964606" y="3770463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L3 </a:t>
            </a:r>
            <a:r>
              <a:rPr lang="en-US" sz="180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cache</a:t>
            </a: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01" name="Text Box 295">
            <a:extLst>
              <a:ext uri="{FF2B5EF4-FFF2-40B4-BE49-F238E27FC236}">
                <a16:creationId xmlns:a16="http://schemas.microsoft.com/office/drawing/2014/main" id="{9C41AF93-19FB-E815-F4FC-08FFFF9DC33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065754" y="3903810"/>
            <a:ext cx="287654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L3</a:t>
            </a: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 </a:t>
            </a:r>
            <a:r>
              <a:rPr lang="en-US" altLang="zh-CN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cache</a:t>
            </a: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保存从主存中获取的数据</a:t>
            </a:r>
            <a:endParaRPr lang="en-US" altLang="zh-CN" sz="1400" b="0" kern="0" dirty="0">
              <a:solidFill>
                <a:srgbClr val="4472C4">
                  <a:lumMod val="75000"/>
                </a:srgbClr>
              </a:solidFill>
              <a:latin typeface="Calibri" panose="020F0502020204030204" pitchFamily="34" charset="0"/>
              <a:ea typeface="等线" panose="02010600030101010101" pitchFamily="2" charset="-122"/>
              <a:cs typeface="Arial"/>
            </a:endParaRPr>
          </a:p>
        </p:txBody>
      </p:sp>
      <p:sp>
        <p:nvSpPr>
          <p:cNvPr id="102" name="Text Box 297">
            <a:extLst>
              <a:ext uri="{FF2B5EF4-FFF2-40B4-BE49-F238E27FC236}">
                <a16:creationId xmlns:a16="http://schemas.microsoft.com/office/drawing/2014/main" id="{F77B46EA-9978-8C2F-35FF-45500A3862C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93262" y="6162493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70AD47">
                    <a:lumMod val="75000"/>
                  </a:srgbClr>
                </a:solidFill>
                <a:latin typeface="Calibri" panose="020F0502020204030204" pitchFamily="34" charset="0"/>
                <a:cs typeface="Arial"/>
              </a:rPr>
              <a:t>L6:</a:t>
            </a:r>
          </a:p>
        </p:txBody>
      </p:sp>
      <p:sp>
        <p:nvSpPr>
          <p:cNvPr id="103" name="Text Box 229">
            <a:extLst>
              <a:ext uri="{FF2B5EF4-FFF2-40B4-BE49-F238E27FC236}">
                <a16:creationId xmlns:a16="http://schemas.microsoft.com/office/drawing/2014/main" id="{A0EF2304-E09E-24B1-6345-E2D8948C1F5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480535" y="4506202"/>
            <a:ext cx="25498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0" kern="0" dirty="0">
                <a:solidFill>
                  <a:srgbClr val="4472C4">
                    <a:lumMod val="75000"/>
                  </a:srgbClr>
                </a:solidFill>
                <a:latin typeface="Calibri" panose="020F0502020204030204" pitchFamily="34" charset="0"/>
                <a:ea typeface="等线" panose="02010600030101010101" pitchFamily="2" charset="-122"/>
                <a:cs typeface="Arial"/>
              </a:rPr>
              <a:t>主存保存从本地存储（磁盘）中获取的数据块</a:t>
            </a:r>
            <a:endParaRPr lang="en-US" sz="1400" b="0" kern="0" dirty="0">
              <a:solidFill>
                <a:srgbClr val="4472C4">
                  <a:lumMod val="75000"/>
                </a:srgbClr>
              </a:solidFill>
              <a:latin typeface="Calibri" panose="020F0502020204030204" pitchFamily="34" charset="0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326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3042228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缓存的工作原理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054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2589976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缓存的定义：一种体积小、速度快的静态随机存取存储器，装载主存中被经常访问的数据，可由硬件直接控制，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获取数据时会首先查找缓存。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一种经典的缓存结构如下：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缓存（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Cache Memory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缓存的工作原理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3B8F66-8798-98F7-FC56-DDE5BF3B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815" y="3781559"/>
            <a:ext cx="6997700" cy="2514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35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为什么缓存可以有效工作？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缓存的工作原理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缓存的工作原理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4919773-7675-60AE-A6D9-5DAFB213AAA3}"/>
              </a:ext>
            </a:extLst>
          </p:cNvPr>
          <p:cNvSpPr txBox="1">
            <a:spLocks/>
          </p:cNvSpPr>
          <p:nvPr/>
        </p:nvSpPr>
        <p:spPr>
          <a:xfrm>
            <a:off x="936980" y="2748560"/>
            <a:ext cx="4710266" cy="4193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000" dirty="0">
                <a:latin typeface="+mn-ea"/>
              </a:rPr>
              <a:t>程序的局部性原理：程序在执行时呈现出局部性规律，即在一段时间内，整个程序的执行仅限于程序中的某一部分。主要表现为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1800" dirty="0">
              <a:latin typeface="+mn-ea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时间局部性</a:t>
            </a:r>
            <a:endParaRPr lang="en-US" altLang="zh-CN" dirty="0">
              <a:latin typeface="+mn-ea"/>
            </a:endParaRPr>
          </a:p>
          <a:p>
            <a:pPr marL="45720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800" dirty="0">
                <a:latin typeface="+mn-ea"/>
              </a:rPr>
              <a:t>程序近期访问过的存储单元有可能被再次访问</a:t>
            </a:r>
            <a:endParaRPr lang="en-US" altLang="zh-CN" sz="20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>
              <a:latin typeface="+mn-ea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</a:rPr>
              <a:t>空间局部性</a:t>
            </a:r>
            <a:endParaRPr lang="en-US" altLang="zh-CN" sz="20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800" dirty="0">
                <a:latin typeface="+mn-ea"/>
              </a:rPr>
              <a:t>程序访问了某个存储单元，则其附近的存储单元也可能将被访问</a:t>
            </a:r>
            <a:endParaRPr lang="en-US" altLang="zh-CN" sz="1800" dirty="0">
              <a:latin typeface="+mn-ea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8A2D31E-5AA8-B307-704C-B54F66917CA7}"/>
              </a:ext>
            </a:extLst>
          </p:cNvPr>
          <p:cNvSpPr/>
          <p:nvPr/>
        </p:nvSpPr>
        <p:spPr bwMode="auto">
          <a:xfrm>
            <a:off x="6101303" y="4584344"/>
            <a:ext cx="1905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146CB33-12EF-D8C4-9584-EFF33E93DD2D}"/>
              </a:ext>
            </a:extLst>
          </p:cNvPr>
          <p:cNvSpPr/>
          <p:nvPr/>
        </p:nvSpPr>
        <p:spPr bwMode="auto">
          <a:xfrm>
            <a:off x="6495003" y="4584344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0CC06639-7BB4-CAE3-906B-D0E24502EF76}"/>
              </a:ext>
            </a:extLst>
          </p:cNvPr>
          <p:cNvSpPr/>
          <p:nvPr/>
        </p:nvSpPr>
        <p:spPr bwMode="auto">
          <a:xfrm>
            <a:off x="6324359" y="4074556"/>
            <a:ext cx="627844" cy="433589"/>
          </a:xfrm>
          <a:custGeom>
            <a:avLst/>
            <a:gdLst>
              <a:gd name="connsiteX0" fmla="*/ 290847 w 627844"/>
              <a:gd name="connsiteY0" fmla="*/ 433589 h 433589"/>
              <a:gd name="connsiteX1" fmla="*/ 46149 w 627844"/>
              <a:gd name="connsiteY1" fmla="*/ 72980 h 433589"/>
              <a:gd name="connsiteX2" fmla="*/ 567743 w 627844"/>
              <a:gd name="connsiteY2" fmla="*/ 60101 h 433589"/>
              <a:gd name="connsiteX3" fmla="*/ 406757 w 627844"/>
              <a:gd name="connsiteY3" fmla="*/ 433589 h 43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44" h="433589">
                <a:moveTo>
                  <a:pt x="290847" y="433589"/>
                </a:moveTo>
                <a:cubicBezTo>
                  <a:pt x="145423" y="284408"/>
                  <a:pt x="0" y="135228"/>
                  <a:pt x="46149" y="72980"/>
                </a:cubicBezTo>
                <a:cubicBezTo>
                  <a:pt x="92298" y="10732"/>
                  <a:pt x="507642" y="0"/>
                  <a:pt x="567743" y="60101"/>
                </a:cubicBezTo>
                <a:cubicBezTo>
                  <a:pt x="627844" y="120202"/>
                  <a:pt x="517300" y="276895"/>
                  <a:pt x="406757" y="433589"/>
                </a:cubicBezTo>
              </a:path>
            </a:pathLst>
          </a:cu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A6B9925-4EA0-A0E9-7D22-63D28808CC3C}"/>
              </a:ext>
            </a:extLst>
          </p:cNvPr>
          <p:cNvSpPr/>
          <p:nvPr/>
        </p:nvSpPr>
        <p:spPr bwMode="auto">
          <a:xfrm>
            <a:off x="6096000" y="6255357"/>
            <a:ext cx="1905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4BB4FFF-D501-E213-5542-C791326F0303}"/>
              </a:ext>
            </a:extLst>
          </p:cNvPr>
          <p:cNvSpPr/>
          <p:nvPr/>
        </p:nvSpPr>
        <p:spPr bwMode="auto">
          <a:xfrm>
            <a:off x="6489700" y="6255357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1BFB72E-C28D-C88E-0943-26B567E36F58}"/>
              </a:ext>
            </a:extLst>
          </p:cNvPr>
          <p:cNvSpPr/>
          <p:nvPr/>
        </p:nvSpPr>
        <p:spPr bwMode="auto">
          <a:xfrm>
            <a:off x="6864439" y="6255357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CAA020DC-7BB0-E812-5B42-B8CB49A82855}"/>
              </a:ext>
            </a:extLst>
          </p:cNvPr>
          <p:cNvSpPr/>
          <p:nvPr/>
        </p:nvSpPr>
        <p:spPr bwMode="auto">
          <a:xfrm>
            <a:off x="6410459" y="5824989"/>
            <a:ext cx="841420" cy="359535"/>
          </a:xfrm>
          <a:custGeom>
            <a:avLst/>
            <a:gdLst>
              <a:gd name="connsiteX0" fmla="*/ 200695 w 841420"/>
              <a:gd name="connsiteY0" fmla="*/ 353095 h 359535"/>
              <a:gd name="connsiteX1" fmla="*/ 91225 w 841420"/>
              <a:gd name="connsiteY1" fmla="*/ 56881 h 359535"/>
              <a:gd name="connsiteX2" fmla="*/ 748048 w 841420"/>
              <a:gd name="connsiteY2" fmla="*/ 50442 h 359535"/>
              <a:gd name="connsiteX3" fmla="*/ 651456 w 841420"/>
              <a:gd name="connsiteY3" fmla="*/ 359535 h 35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420" h="359535">
                <a:moveTo>
                  <a:pt x="200695" y="353095"/>
                </a:moveTo>
                <a:cubicBezTo>
                  <a:pt x="100347" y="230209"/>
                  <a:pt x="0" y="107323"/>
                  <a:pt x="91225" y="56881"/>
                </a:cubicBezTo>
                <a:cubicBezTo>
                  <a:pt x="182450" y="6439"/>
                  <a:pt x="654676" y="0"/>
                  <a:pt x="748048" y="50442"/>
                </a:cubicBezTo>
                <a:cubicBezTo>
                  <a:pt x="841420" y="100884"/>
                  <a:pt x="746438" y="230209"/>
                  <a:pt x="651456" y="359535"/>
                </a:cubicBezTo>
              </a:path>
            </a:pathLst>
          </a:custGeom>
          <a:noFill/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95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缓存的工作原理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5" y="450243"/>
            <a:ext cx="317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缓存的工作原理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1" name="Up-Down Arrow 34">
            <a:extLst>
              <a:ext uri="{FF2B5EF4-FFF2-40B4-BE49-F238E27FC236}">
                <a16:creationId xmlns:a16="http://schemas.microsoft.com/office/drawing/2014/main" id="{E70640B6-66B7-3CE6-BE67-B18FB5F9DBD4}"/>
              </a:ext>
            </a:extLst>
          </p:cNvPr>
          <p:cNvSpPr/>
          <p:nvPr/>
        </p:nvSpPr>
        <p:spPr bwMode="auto">
          <a:xfrm>
            <a:off x="5445983" y="3216543"/>
            <a:ext cx="685800" cy="1371600"/>
          </a:xfrm>
          <a:prstGeom prst="upDownArrow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85788A0D-D74C-B837-D46D-AD7DFEA8E027}"/>
              </a:ext>
            </a:extLst>
          </p:cNvPr>
          <p:cNvSpPr/>
          <p:nvPr/>
        </p:nvSpPr>
        <p:spPr bwMode="auto">
          <a:xfrm>
            <a:off x="3998183" y="4588143"/>
            <a:ext cx="3581400" cy="2057400"/>
          </a:xfrm>
          <a:prstGeom prst="rect">
            <a:avLst/>
          </a:prstGeom>
          <a:solidFill>
            <a:srgbClr val="DEDFF5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2C6A0CDF-7ED6-4302-9746-1A551B7CBE39}"/>
              </a:ext>
            </a:extLst>
          </p:cNvPr>
          <p:cNvSpPr/>
          <p:nvPr/>
        </p:nvSpPr>
        <p:spPr bwMode="auto">
          <a:xfrm>
            <a:off x="3998183" y="2593334"/>
            <a:ext cx="3581400" cy="609600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8417DB25-8E1F-76F4-F7C0-39B41090D2C5}"/>
              </a:ext>
            </a:extLst>
          </p:cNvPr>
          <p:cNvSpPr/>
          <p:nvPr/>
        </p:nvSpPr>
        <p:spPr bwMode="auto">
          <a:xfrm>
            <a:off x="4150583" y="4740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0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4591A253-0F1A-9712-2E45-2853E893CB5C}"/>
              </a:ext>
            </a:extLst>
          </p:cNvPr>
          <p:cNvSpPr/>
          <p:nvPr/>
        </p:nvSpPr>
        <p:spPr bwMode="auto">
          <a:xfrm>
            <a:off x="4988783" y="4740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</a:t>
            </a: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65C58298-DDBF-8E67-9B57-B7555E38C58C}"/>
              </a:ext>
            </a:extLst>
          </p:cNvPr>
          <p:cNvSpPr/>
          <p:nvPr/>
        </p:nvSpPr>
        <p:spPr bwMode="auto">
          <a:xfrm>
            <a:off x="5826983" y="4740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</a:t>
            </a:r>
          </a:p>
        </p:txBody>
      </p:sp>
      <p:sp>
        <p:nvSpPr>
          <p:cNvPr id="47" name="Rectangle 7">
            <a:extLst>
              <a:ext uri="{FF2B5EF4-FFF2-40B4-BE49-F238E27FC236}">
                <a16:creationId xmlns:a16="http://schemas.microsoft.com/office/drawing/2014/main" id="{A7EB81A4-6344-35F0-19EF-213853D60F94}"/>
              </a:ext>
            </a:extLst>
          </p:cNvPr>
          <p:cNvSpPr/>
          <p:nvPr/>
        </p:nvSpPr>
        <p:spPr bwMode="auto">
          <a:xfrm>
            <a:off x="6665183" y="4740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3C96422-40AB-CB24-2C05-C870F1C02952}"/>
              </a:ext>
            </a:extLst>
          </p:cNvPr>
          <p:cNvSpPr/>
          <p:nvPr/>
        </p:nvSpPr>
        <p:spPr bwMode="auto">
          <a:xfrm>
            <a:off x="4150583" y="5121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49" name="Rectangle 9">
            <a:extLst>
              <a:ext uri="{FF2B5EF4-FFF2-40B4-BE49-F238E27FC236}">
                <a16:creationId xmlns:a16="http://schemas.microsoft.com/office/drawing/2014/main" id="{741D160D-3BB8-5FA6-C252-3616F9FED078}"/>
              </a:ext>
            </a:extLst>
          </p:cNvPr>
          <p:cNvSpPr/>
          <p:nvPr/>
        </p:nvSpPr>
        <p:spPr bwMode="auto">
          <a:xfrm>
            <a:off x="4988783" y="5121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5</a:t>
            </a:r>
          </a:p>
        </p:txBody>
      </p:sp>
      <p:sp>
        <p:nvSpPr>
          <p:cNvPr id="50" name="Rectangle 10">
            <a:extLst>
              <a:ext uri="{FF2B5EF4-FFF2-40B4-BE49-F238E27FC236}">
                <a16:creationId xmlns:a16="http://schemas.microsoft.com/office/drawing/2014/main" id="{7073DBDF-F741-386E-7B2E-FAE8F0F95C05}"/>
              </a:ext>
            </a:extLst>
          </p:cNvPr>
          <p:cNvSpPr/>
          <p:nvPr/>
        </p:nvSpPr>
        <p:spPr bwMode="auto">
          <a:xfrm>
            <a:off x="5826983" y="5121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6</a:t>
            </a:r>
          </a:p>
        </p:txBody>
      </p:sp>
      <p:sp>
        <p:nvSpPr>
          <p:cNvPr id="51" name="Rectangle 11">
            <a:extLst>
              <a:ext uri="{FF2B5EF4-FFF2-40B4-BE49-F238E27FC236}">
                <a16:creationId xmlns:a16="http://schemas.microsoft.com/office/drawing/2014/main" id="{A6CA5A5C-8928-7FFA-251B-5BDBB3EAEE9A}"/>
              </a:ext>
            </a:extLst>
          </p:cNvPr>
          <p:cNvSpPr/>
          <p:nvPr/>
        </p:nvSpPr>
        <p:spPr bwMode="auto">
          <a:xfrm>
            <a:off x="6665183" y="5121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7</a:t>
            </a:r>
          </a:p>
        </p:txBody>
      </p:sp>
      <p:sp>
        <p:nvSpPr>
          <p:cNvPr id="52" name="Rectangle 12">
            <a:extLst>
              <a:ext uri="{FF2B5EF4-FFF2-40B4-BE49-F238E27FC236}">
                <a16:creationId xmlns:a16="http://schemas.microsoft.com/office/drawing/2014/main" id="{B3E4273D-56A5-A654-8660-DC7F1AA47230}"/>
              </a:ext>
            </a:extLst>
          </p:cNvPr>
          <p:cNvSpPr/>
          <p:nvPr/>
        </p:nvSpPr>
        <p:spPr bwMode="auto">
          <a:xfrm>
            <a:off x="4150583" y="5502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8</a:t>
            </a:r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18981765-B2AF-CD50-A8CC-412B98C5C06D}"/>
              </a:ext>
            </a:extLst>
          </p:cNvPr>
          <p:cNvSpPr/>
          <p:nvPr/>
        </p:nvSpPr>
        <p:spPr bwMode="auto">
          <a:xfrm>
            <a:off x="4988783" y="5502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9</a:t>
            </a:r>
          </a:p>
        </p:txBody>
      </p:sp>
      <p:sp>
        <p:nvSpPr>
          <p:cNvPr id="54" name="Rectangle 14">
            <a:extLst>
              <a:ext uri="{FF2B5EF4-FFF2-40B4-BE49-F238E27FC236}">
                <a16:creationId xmlns:a16="http://schemas.microsoft.com/office/drawing/2014/main" id="{A8F78C72-CF59-181C-C971-B02A7797D70E}"/>
              </a:ext>
            </a:extLst>
          </p:cNvPr>
          <p:cNvSpPr/>
          <p:nvPr/>
        </p:nvSpPr>
        <p:spPr bwMode="auto">
          <a:xfrm>
            <a:off x="5826983" y="5502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10</a:t>
            </a:r>
          </a:p>
        </p:txBody>
      </p:sp>
      <p:sp>
        <p:nvSpPr>
          <p:cNvPr id="55" name="Rectangle 15">
            <a:extLst>
              <a:ext uri="{FF2B5EF4-FFF2-40B4-BE49-F238E27FC236}">
                <a16:creationId xmlns:a16="http://schemas.microsoft.com/office/drawing/2014/main" id="{719C7953-9DAE-A09D-A0F5-EC6FA1FA1B48}"/>
              </a:ext>
            </a:extLst>
          </p:cNvPr>
          <p:cNvSpPr/>
          <p:nvPr/>
        </p:nvSpPr>
        <p:spPr bwMode="auto">
          <a:xfrm>
            <a:off x="6665183" y="5502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11</a:t>
            </a:r>
          </a:p>
        </p:txBody>
      </p:sp>
      <p:sp>
        <p:nvSpPr>
          <p:cNvPr id="56" name="Rectangle 16">
            <a:extLst>
              <a:ext uri="{FF2B5EF4-FFF2-40B4-BE49-F238E27FC236}">
                <a16:creationId xmlns:a16="http://schemas.microsoft.com/office/drawing/2014/main" id="{83F083DC-3FF4-B605-82BC-E2DAAE758123}"/>
              </a:ext>
            </a:extLst>
          </p:cNvPr>
          <p:cNvSpPr/>
          <p:nvPr/>
        </p:nvSpPr>
        <p:spPr bwMode="auto">
          <a:xfrm>
            <a:off x="4150583" y="5883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12</a:t>
            </a:r>
          </a:p>
        </p:txBody>
      </p:sp>
      <p:sp>
        <p:nvSpPr>
          <p:cNvPr id="57" name="Rectangle 17">
            <a:extLst>
              <a:ext uri="{FF2B5EF4-FFF2-40B4-BE49-F238E27FC236}">
                <a16:creationId xmlns:a16="http://schemas.microsoft.com/office/drawing/2014/main" id="{6154CE63-C57D-0621-04B3-0791D801B2AE}"/>
              </a:ext>
            </a:extLst>
          </p:cNvPr>
          <p:cNvSpPr/>
          <p:nvPr/>
        </p:nvSpPr>
        <p:spPr bwMode="auto">
          <a:xfrm>
            <a:off x="4988783" y="5883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13</a:t>
            </a:r>
          </a:p>
        </p:txBody>
      </p:sp>
      <p:sp>
        <p:nvSpPr>
          <p:cNvPr id="58" name="Rectangle 18">
            <a:extLst>
              <a:ext uri="{FF2B5EF4-FFF2-40B4-BE49-F238E27FC236}">
                <a16:creationId xmlns:a16="http://schemas.microsoft.com/office/drawing/2014/main" id="{3DA290C3-3DA1-8DF6-D6BD-77C840881103}"/>
              </a:ext>
            </a:extLst>
          </p:cNvPr>
          <p:cNvSpPr/>
          <p:nvPr/>
        </p:nvSpPr>
        <p:spPr bwMode="auto">
          <a:xfrm>
            <a:off x="5826983" y="5883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14</a:t>
            </a:r>
          </a:p>
        </p:txBody>
      </p:sp>
      <p:sp>
        <p:nvSpPr>
          <p:cNvPr id="59" name="Rectangle 19">
            <a:extLst>
              <a:ext uri="{FF2B5EF4-FFF2-40B4-BE49-F238E27FC236}">
                <a16:creationId xmlns:a16="http://schemas.microsoft.com/office/drawing/2014/main" id="{7602A7D0-484B-24BF-AE1F-0827E32A54E5}"/>
              </a:ext>
            </a:extLst>
          </p:cNvPr>
          <p:cNvSpPr/>
          <p:nvPr/>
        </p:nvSpPr>
        <p:spPr bwMode="auto">
          <a:xfrm>
            <a:off x="6665183" y="5883543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15</a:t>
            </a:r>
          </a:p>
        </p:txBody>
      </p:sp>
      <p:cxnSp>
        <p:nvCxnSpPr>
          <p:cNvPr id="60" name="Straight Connector 21">
            <a:extLst>
              <a:ext uri="{FF2B5EF4-FFF2-40B4-BE49-F238E27FC236}">
                <a16:creationId xmlns:a16="http://schemas.microsoft.com/office/drawing/2014/main" id="{F8E8863C-43EB-D7C8-F4A4-4995D5DC490C}"/>
              </a:ext>
            </a:extLst>
          </p:cNvPr>
          <p:cNvCxnSpPr/>
          <p:nvPr/>
        </p:nvCxnSpPr>
        <p:spPr bwMode="auto">
          <a:xfrm>
            <a:off x="4379183" y="6416944"/>
            <a:ext cx="3048000" cy="1477"/>
          </a:xfrm>
          <a:prstGeom prst="line">
            <a:avLst/>
          </a:prstGeom>
          <a:noFill/>
          <a:ln w="88900" cap="rnd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Rectangle 25">
            <a:extLst>
              <a:ext uri="{FF2B5EF4-FFF2-40B4-BE49-F238E27FC236}">
                <a16:creationId xmlns:a16="http://schemas.microsoft.com/office/drawing/2014/main" id="{B4C0F6A1-FC0B-07F4-69C7-DBA47DA240F6}"/>
              </a:ext>
            </a:extLst>
          </p:cNvPr>
          <p:cNvSpPr/>
          <p:nvPr/>
        </p:nvSpPr>
        <p:spPr bwMode="auto">
          <a:xfrm>
            <a:off x="4150583" y="2745734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8</a:t>
            </a:r>
          </a:p>
        </p:txBody>
      </p:sp>
      <p:sp>
        <p:nvSpPr>
          <p:cNvPr id="62" name="Rectangle 26">
            <a:extLst>
              <a:ext uri="{FF2B5EF4-FFF2-40B4-BE49-F238E27FC236}">
                <a16:creationId xmlns:a16="http://schemas.microsoft.com/office/drawing/2014/main" id="{271ED6B6-4D4B-6F5C-6331-28AF628572FC}"/>
              </a:ext>
            </a:extLst>
          </p:cNvPr>
          <p:cNvSpPr/>
          <p:nvPr/>
        </p:nvSpPr>
        <p:spPr bwMode="auto">
          <a:xfrm>
            <a:off x="4988783" y="2745734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9</a:t>
            </a:r>
          </a:p>
        </p:txBody>
      </p:sp>
      <p:sp>
        <p:nvSpPr>
          <p:cNvPr id="63" name="Rectangle 27">
            <a:extLst>
              <a:ext uri="{FF2B5EF4-FFF2-40B4-BE49-F238E27FC236}">
                <a16:creationId xmlns:a16="http://schemas.microsoft.com/office/drawing/2014/main" id="{9B19600C-2667-A64D-927A-FB5E04140596}"/>
              </a:ext>
            </a:extLst>
          </p:cNvPr>
          <p:cNvSpPr/>
          <p:nvPr/>
        </p:nvSpPr>
        <p:spPr bwMode="auto">
          <a:xfrm>
            <a:off x="5826983" y="2745734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14</a:t>
            </a:r>
          </a:p>
        </p:txBody>
      </p:sp>
      <p:sp>
        <p:nvSpPr>
          <p:cNvPr id="64" name="Rectangle 28">
            <a:extLst>
              <a:ext uri="{FF2B5EF4-FFF2-40B4-BE49-F238E27FC236}">
                <a16:creationId xmlns:a16="http://schemas.microsoft.com/office/drawing/2014/main" id="{70B9E4C1-D39C-99AB-EAC2-AAC915B166DF}"/>
              </a:ext>
            </a:extLst>
          </p:cNvPr>
          <p:cNvSpPr/>
          <p:nvPr/>
        </p:nvSpPr>
        <p:spPr bwMode="auto">
          <a:xfrm>
            <a:off x="6665183" y="2745734"/>
            <a:ext cx="762000" cy="304800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3</a:t>
            </a:r>
          </a:p>
        </p:txBody>
      </p:sp>
      <p:sp>
        <p:nvSpPr>
          <p:cNvPr id="65" name="TextBox 29">
            <a:extLst>
              <a:ext uri="{FF2B5EF4-FFF2-40B4-BE49-F238E27FC236}">
                <a16:creationId xmlns:a16="http://schemas.microsoft.com/office/drawing/2014/main" id="{7364098F-F5E9-69D3-9572-E09D5C5D5154}"/>
              </a:ext>
            </a:extLst>
          </p:cNvPr>
          <p:cNvSpPr txBox="1"/>
          <p:nvPr/>
        </p:nvSpPr>
        <p:spPr>
          <a:xfrm>
            <a:off x="2881948" y="2669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缓存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6" name="TextBox 30">
            <a:extLst>
              <a:ext uri="{FF2B5EF4-FFF2-40B4-BE49-F238E27FC236}">
                <a16:creationId xmlns:a16="http://schemas.microsoft.com/office/drawing/2014/main" id="{BC49DE67-861C-099C-511E-6C04C1D8FB29}"/>
              </a:ext>
            </a:extLst>
          </p:cNvPr>
          <p:cNvSpPr txBox="1"/>
          <p:nvPr/>
        </p:nvSpPr>
        <p:spPr>
          <a:xfrm>
            <a:off x="2876698" y="4676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dirty="0">
                <a:solidFill>
                  <a:prstClr val="black"/>
                </a:solidFill>
                <a:latin typeface="+mn-ea"/>
              </a:rPr>
              <a:t>主存</a:t>
            </a:r>
            <a:endParaRPr 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7" name="Text Box 19">
            <a:extLst>
              <a:ext uri="{FF2B5EF4-FFF2-40B4-BE49-F238E27FC236}">
                <a16:creationId xmlns:a16="http://schemas.microsoft.com/office/drawing/2014/main" id="{516570C3-942B-476C-3269-77475E3DB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984" y="5039761"/>
            <a:ext cx="3259523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更大、更慢、更廉价的存储单元，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按照块来组织保存的数据</a:t>
            </a:r>
            <a:endParaRPr lang="en-GB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8" name="Text Box 22">
            <a:extLst>
              <a:ext uri="{FF2B5EF4-FFF2-40B4-BE49-F238E27FC236}">
                <a16:creationId xmlns:a16="http://schemas.microsoft.com/office/drawing/2014/main" id="{EE4CCB3A-0988-3D21-1B08-0092A2B59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254" y="3734445"/>
            <a:ext cx="3066464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根据数据块的大小装载缓存内容</a:t>
            </a:r>
            <a:endParaRPr lang="en-GB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9" name="Text Box 29">
            <a:extLst>
              <a:ext uri="{FF2B5EF4-FFF2-40B4-BE49-F238E27FC236}">
                <a16:creationId xmlns:a16="http://schemas.microsoft.com/office/drawing/2014/main" id="{5D27C7F2-9717-4DCB-42E8-3B85156B5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5178" y="2609593"/>
            <a:ext cx="3259523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更小、更快、更昂贵的存储单元，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defTabSz="45720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保存主存中数据块的一个子集</a:t>
            </a:r>
            <a:endParaRPr lang="en-GB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70" name="Rectangle 36">
            <a:extLst>
              <a:ext uri="{FF2B5EF4-FFF2-40B4-BE49-F238E27FC236}">
                <a16:creationId xmlns:a16="http://schemas.microsoft.com/office/drawing/2014/main" id="{426D6EC7-FE80-69F3-1656-1E0BE5BA3734}"/>
              </a:ext>
            </a:extLst>
          </p:cNvPr>
          <p:cNvSpPr/>
          <p:nvPr/>
        </p:nvSpPr>
        <p:spPr bwMode="auto">
          <a:xfrm>
            <a:off x="4150583" y="5121543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71" name="Rectangle 37">
            <a:extLst>
              <a:ext uri="{FF2B5EF4-FFF2-40B4-BE49-F238E27FC236}">
                <a16:creationId xmlns:a16="http://schemas.microsoft.com/office/drawing/2014/main" id="{ADD24B45-29C7-4C32-4D9F-AA994B16EEA5}"/>
              </a:ext>
            </a:extLst>
          </p:cNvPr>
          <p:cNvSpPr/>
          <p:nvPr/>
        </p:nvSpPr>
        <p:spPr bwMode="auto">
          <a:xfrm>
            <a:off x="4683983" y="3749943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  <p:sp>
        <p:nvSpPr>
          <p:cNvPr id="72" name="Rectangle 38">
            <a:extLst>
              <a:ext uri="{FF2B5EF4-FFF2-40B4-BE49-F238E27FC236}">
                <a16:creationId xmlns:a16="http://schemas.microsoft.com/office/drawing/2014/main" id="{235D6BC3-CC90-1BB0-2D10-465D53CBC718}"/>
              </a:ext>
            </a:extLst>
          </p:cNvPr>
          <p:cNvSpPr/>
          <p:nvPr/>
        </p:nvSpPr>
        <p:spPr bwMode="auto">
          <a:xfrm>
            <a:off x="4150583" y="2745734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9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1" grpId="1" animBg="1"/>
      <p:bldP spid="7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22496</TotalTime>
  <Words>4058</Words>
  <Application>Microsoft Macintosh PowerPoint</Application>
  <PresentationFormat>Widescreen</PresentationFormat>
  <Paragraphs>958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等线</vt:lpstr>
      <vt:lpstr>楷体</vt:lpstr>
      <vt:lpstr>楷体</vt:lpstr>
      <vt:lpstr>微软雅黑</vt:lpstr>
      <vt:lpstr>Arial</vt:lpstr>
      <vt:lpstr>Arial Narrow</vt:lpstr>
      <vt:lpstr>Calibri</vt:lpstr>
      <vt:lpstr>Courier New</vt:lpstr>
      <vt:lpstr>Georgia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1313</cp:revision>
  <dcterms:created xsi:type="dcterms:W3CDTF">2019-06-19T02:08:00Z</dcterms:created>
  <dcterms:modified xsi:type="dcterms:W3CDTF">2023-06-03T07:17:39Z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